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7" r:id="rId3"/>
    <p:sldId id="261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303" r:id="rId15"/>
    <p:sldId id="298" r:id="rId16"/>
    <p:sldId id="299" r:id="rId17"/>
    <p:sldId id="302" r:id="rId18"/>
    <p:sldId id="257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4AE39-2F60-4C6B-9169-8664FB1A72E6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4769B-CBA0-436E-A717-5C17CB7FD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4769B-CBA0-436E-A717-5C17CB7FDEB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D845C-C398-42D2-8D2C-FF4BB60BB253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48DF-E1FF-4D7A-A0AD-73380BC7EC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18575" y="2205661"/>
            <a:ext cx="5938463" cy="107632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汉仪良品线简" panose="00020600040101010101" pitchFamily="18" charset="-122"/>
                <a:ea typeface="汉仪良品线简" panose="00020600040101010101" pitchFamily="18" charset="-122"/>
              </a:rPr>
              <a:t>Signal and system </a:t>
            </a:r>
            <a:br>
              <a:rPr lang="en-US" altLang="zh-CN" sz="3200" dirty="0">
                <a:latin typeface="汉仪良品线简" panose="00020600040101010101" pitchFamily="18" charset="-122"/>
                <a:ea typeface="汉仪良品线简" panose="00020600040101010101" pitchFamily="18" charset="-122"/>
              </a:rPr>
            </a:br>
            <a:r>
              <a:rPr lang="en-US" altLang="zh-CN" sz="3200" dirty="0">
                <a:latin typeface="汉仪良品线简" panose="00020600040101010101" pitchFamily="18" charset="-122"/>
                <a:ea typeface="汉仪良品线简" panose="00020600040101010101" pitchFamily="18" charset="-122"/>
              </a:rPr>
              <a:t> curriculum design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89455" y="3288030"/>
            <a:ext cx="8407400" cy="156845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汉仪良品线简" panose="00020600040101010101" pitchFamily="18" charset="-122"/>
                <a:ea typeface="汉仪良品线简" panose="00020600040101010101" pitchFamily="18" charset="-122"/>
                <a:sym typeface="+mn-ea"/>
              </a:rPr>
              <a:t>信号与系统</a:t>
            </a:r>
            <a:br>
              <a:rPr lang="zh-CN" altLang="en-US" sz="4800" b="1" dirty="0">
                <a:latin typeface="汉仪良品线简" panose="00020600040101010101" pitchFamily="18" charset="-122"/>
                <a:ea typeface="汉仪良品线简" panose="00020600040101010101" pitchFamily="18" charset="-122"/>
                <a:sym typeface="+mn-ea"/>
              </a:rPr>
            </a:br>
            <a:r>
              <a:rPr lang="zh-CN" altLang="en-US" sz="4800" b="1" dirty="0">
                <a:latin typeface="汉仪良品线简" panose="00020600040101010101" pitchFamily="18" charset="-122"/>
                <a:ea typeface="汉仪良品线简" panose="00020600040101010101" pitchFamily="18" charset="-122"/>
                <a:sym typeface="+mn-ea"/>
              </a:rPr>
              <a:t>课程设计</a:t>
            </a:r>
            <a:endParaRPr lang="zh-CN" altLang="en-US" sz="4800" b="1" dirty="0"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639126" y="1044712"/>
            <a:ext cx="1102438" cy="1102778"/>
            <a:chOff x="4046338" y="5108725"/>
            <a:chExt cx="579438" cy="579617"/>
          </a:xfrm>
          <a:effectLst>
            <a:outerShdw blurRad="50800" dist="25400" dir="5400000" sx="102000" sy="102000" algn="ctr" rotWithShape="0">
              <a:srgbClr val="000000">
                <a:alpha val="43137"/>
              </a:srgbClr>
            </a:outerShdw>
          </a:effectLst>
        </p:grpSpPr>
        <p:sp>
          <p:nvSpPr>
            <p:cNvPr id="7" name="Oval 54"/>
            <p:cNvSpPr>
              <a:spLocks noChangeArrowheads="1"/>
            </p:cNvSpPr>
            <p:nvPr/>
          </p:nvSpPr>
          <p:spPr bwMode="auto">
            <a:xfrm>
              <a:off x="4046338" y="5108725"/>
              <a:ext cx="579438" cy="57961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grpSp>
          <p:nvGrpSpPr>
            <p:cNvPr id="8" name="Group 55"/>
            <p:cNvGrpSpPr/>
            <p:nvPr/>
          </p:nvGrpSpPr>
          <p:grpSpPr bwMode="auto">
            <a:xfrm>
              <a:off x="4236839" y="5267524"/>
              <a:ext cx="201613" cy="255667"/>
              <a:chOff x="0" y="0"/>
              <a:chExt cx="127" cy="161"/>
            </a:xfrm>
          </p:grpSpPr>
          <p:sp>
            <p:nvSpPr>
              <p:cNvPr id="9" name="Freeform 56"/>
              <p:cNvSpPr/>
              <p:nvPr/>
            </p:nvSpPr>
            <p:spPr bwMode="auto">
              <a:xfrm>
                <a:off x="0" y="0"/>
                <a:ext cx="127" cy="161"/>
              </a:xfrm>
              <a:custGeom>
                <a:avLst/>
                <a:gdLst>
                  <a:gd name="T0" fmla="*/ 17 w 77"/>
                  <a:gd name="T1" fmla="*/ 90 h 98"/>
                  <a:gd name="T2" fmla="*/ 9 w 77"/>
                  <a:gd name="T3" fmla="*/ 90 h 98"/>
                  <a:gd name="T4" fmla="*/ 9 w 77"/>
                  <a:gd name="T5" fmla="*/ 8 h 98"/>
                  <a:gd name="T6" fmla="*/ 72 w 77"/>
                  <a:gd name="T7" fmla="*/ 8 h 98"/>
                  <a:gd name="T8" fmla="*/ 77 w 77"/>
                  <a:gd name="T9" fmla="*/ 4 h 98"/>
                  <a:gd name="T10" fmla="*/ 72 w 77"/>
                  <a:gd name="T11" fmla="*/ 0 h 98"/>
                  <a:gd name="T12" fmla="*/ 4 w 77"/>
                  <a:gd name="T13" fmla="*/ 0 h 98"/>
                  <a:gd name="T14" fmla="*/ 0 w 77"/>
                  <a:gd name="T15" fmla="*/ 4 h 98"/>
                  <a:gd name="T16" fmla="*/ 0 w 77"/>
                  <a:gd name="T17" fmla="*/ 94 h 98"/>
                  <a:gd name="T18" fmla="*/ 4 w 77"/>
                  <a:gd name="T19" fmla="*/ 98 h 98"/>
                  <a:gd name="T20" fmla="*/ 17 w 77"/>
                  <a:gd name="T21" fmla="*/ 98 h 98"/>
                  <a:gd name="T22" fmla="*/ 21 w 77"/>
                  <a:gd name="T23" fmla="*/ 94 h 98"/>
                  <a:gd name="T24" fmla="*/ 17 w 77"/>
                  <a:gd name="T25" fmla="*/ 9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98">
                    <a:moveTo>
                      <a:pt x="17" y="90"/>
                    </a:moveTo>
                    <a:cubicBezTo>
                      <a:pt x="9" y="90"/>
                      <a:pt x="9" y="90"/>
                      <a:pt x="9" y="9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5" y="8"/>
                      <a:pt x="77" y="6"/>
                      <a:pt x="77" y="4"/>
                    </a:cubicBezTo>
                    <a:cubicBezTo>
                      <a:pt x="77" y="1"/>
                      <a:pt x="75" y="0"/>
                      <a:pt x="7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7"/>
                      <a:pt x="2" y="98"/>
                      <a:pt x="4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9" y="98"/>
                      <a:pt x="21" y="97"/>
                      <a:pt x="21" y="94"/>
                    </a:cubicBezTo>
                    <a:cubicBezTo>
                      <a:pt x="21" y="92"/>
                      <a:pt x="19" y="90"/>
                      <a:pt x="17" y="9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0" name="Freeform 57"/>
              <p:cNvSpPr/>
              <p:nvPr/>
            </p:nvSpPr>
            <p:spPr bwMode="auto">
              <a:xfrm>
                <a:off x="79" y="94"/>
                <a:ext cx="48" cy="67"/>
              </a:xfrm>
              <a:custGeom>
                <a:avLst/>
                <a:gdLst>
                  <a:gd name="T0" fmla="*/ 24 w 29"/>
                  <a:gd name="T1" fmla="*/ 0 h 41"/>
                  <a:gd name="T2" fmla="*/ 20 w 29"/>
                  <a:gd name="T3" fmla="*/ 5 h 41"/>
                  <a:gd name="T4" fmla="*/ 20 w 29"/>
                  <a:gd name="T5" fmla="*/ 33 h 41"/>
                  <a:gd name="T6" fmla="*/ 4 w 29"/>
                  <a:gd name="T7" fmla="*/ 33 h 41"/>
                  <a:gd name="T8" fmla="*/ 0 w 29"/>
                  <a:gd name="T9" fmla="*/ 37 h 41"/>
                  <a:gd name="T10" fmla="*/ 4 w 29"/>
                  <a:gd name="T11" fmla="*/ 41 h 41"/>
                  <a:gd name="T12" fmla="*/ 24 w 29"/>
                  <a:gd name="T13" fmla="*/ 41 h 41"/>
                  <a:gd name="T14" fmla="*/ 27 w 29"/>
                  <a:gd name="T15" fmla="*/ 40 h 41"/>
                  <a:gd name="T16" fmla="*/ 29 w 29"/>
                  <a:gd name="T17" fmla="*/ 37 h 41"/>
                  <a:gd name="T18" fmla="*/ 29 w 29"/>
                  <a:gd name="T19" fmla="*/ 5 h 41"/>
                  <a:gd name="T20" fmla="*/ 24 w 29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41">
                    <a:moveTo>
                      <a:pt x="24" y="0"/>
                    </a:moveTo>
                    <a:cubicBezTo>
                      <a:pt x="22" y="0"/>
                      <a:pt x="20" y="2"/>
                      <a:pt x="20" y="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2" y="33"/>
                      <a:pt x="0" y="35"/>
                      <a:pt x="0" y="37"/>
                    </a:cubicBezTo>
                    <a:cubicBezTo>
                      <a:pt x="0" y="40"/>
                      <a:pt x="2" y="41"/>
                      <a:pt x="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6" y="41"/>
                      <a:pt x="27" y="41"/>
                      <a:pt x="27" y="40"/>
                    </a:cubicBezTo>
                    <a:cubicBezTo>
                      <a:pt x="28" y="39"/>
                      <a:pt x="29" y="38"/>
                      <a:pt x="29" y="37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2"/>
                      <a:pt x="27" y="0"/>
                      <a:pt x="2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1" name="Freeform 58"/>
              <p:cNvSpPr>
                <a:spLocks noEditPoints="1"/>
              </p:cNvSpPr>
              <p:nvPr/>
            </p:nvSpPr>
            <p:spPr bwMode="auto">
              <a:xfrm>
                <a:off x="45" y="33"/>
                <a:ext cx="78" cy="115"/>
              </a:xfrm>
              <a:custGeom>
                <a:avLst/>
                <a:gdLst>
                  <a:gd name="T0" fmla="*/ 42 w 48"/>
                  <a:gd name="T1" fmla="*/ 2 h 70"/>
                  <a:gd name="T2" fmla="*/ 37 w 48"/>
                  <a:gd name="T3" fmla="*/ 0 h 70"/>
                  <a:gd name="T4" fmla="*/ 28 w 48"/>
                  <a:gd name="T5" fmla="*/ 5 h 70"/>
                  <a:gd name="T6" fmla="*/ 1 w 48"/>
                  <a:gd name="T7" fmla="*/ 53 h 70"/>
                  <a:gd name="T8" fmla="*/ 0 w 48"/>
                  <a:gd name="T9" fmla="*/ 55 h 70"/>
                  <a:gd name="T10" fmla="*/ 1 w 48"/>
                  <a:gd name="T11" fmla="*/ 66 h 70"/>
                  <a:gd name="T12" fmla="*/ 3 w 48"/>
                  <a:gd name="T13" fmla="*/ 69 h 70"/>
                  <a:gd name="T14" fmla="*/ 5 w 48"/>
                  <a:gd name="T15" fmla="*/ 70 h 70"/>
                  <a:gd name="T16" fmla="*/ 7 w 48"/>
                  <a:gd name="T17" fmla="*/ 69 h 70"/>
                  <a:gd name="T18" fmla="*/ 17 w 48"/>
                  <a:gd name="T19" fmla="*/ 64 h 70"/>
                  <a:gd name="T20" fmla="*/ 18 w 48"/>
                  <a:gd name="T21" fmla="*/ 63 h 70"/>
                  <a:gd name="T22" fmla="*/ 46 w 48"/>
                  <a:gd name="T23" fmla="*/ 15 h 70"/>
                  <a:gd name="T24" fmla="*/ 42 w 48"/>
                  <a:gd name="T25" fmla="*/ 2 h 70"/>
                  <a:gd name="T26" fmla="*/ 38 w 48"/>
                  <a:gd name="T27" fmla="*/ 11 h 70"/>
                  <a:gd name="T28" fmla="*/ 11 w 48"/>
                  <a:gd name="T29" fmla="*/ 57 h 70"/>
                  <a:gd name="T30" fmla="*/ 9 w 48"/>
                  <a:gd name="T31" fmla="*/ 59 h 70"/>
                  <a:gd name="T32" fmla="*/ 9 w 48"/>
                  <a:gd name="T33" fmla="*/ 56 h 70"/>
                  <a:gd name="T34" fmla="*/ 36 w 48"/>
                  <a:gd name="T35" fmla="*/ 9 h 70"/>
                  <a:gd name="T36" fmla="*/ 38 w 48"/>
                  <a:gd name="T37" fmla="*/ 9 h 70"/>
                  <a:gd name="T38" fmla="*/ 38 w 48"/>
                  <a:gd name="T39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70">
                    <a:moveTo>
                      <a:pt x="42" y="2"/>
                    </a:moveTo>
                    <a:cubicBezTo>
                      <a:pt x="40" y="1"/>
                      <a:pt x="39" y="0"/>
                      <a:pt x="37" y="0"/>
                    </a:cubicBezTo>
                    <a:cubicBezTo>
                      <a:pt x="33" y="0"/>
                      <a:pt x="30" y="2"/>
                      <a:pt x="28" y="5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4"/>
                      <a:pt x="0" y="55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1" y="67"/>
                      <a:pt x="2" y="69"/>
                      <a:pt x="3" y="69"/>
                    </a:cubicBezTo>
                    <a:cubicBezTo>
                      <a:pt x="3" y="70"/>
                      <a:pt x="4" y="70"/>
                      <a:pt x="5" y="70"/>
                    </a:cubicBezTo>
                    <a:cubicBezTo>
                      <a:pt x="6" y="70"/>
                      <a:pt x="6" y="70"/>
                      <a:pt x="7" y="69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17" y="64"/>
                      <a:pt x="18" y="63"/>
                      <a:pt x="18" y="63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8" y="10"/>
                      <a:pt x="47" y="4"/>
                      <a:pt x="42" y="2"/>
                    </a:cubicBezTo>
                    <a:moveTo>
                      <a:pt x="38" y="11"/>
                    </a:moveTo>
                    <a:cubicBezTo>
                      <a:pt x="11" y="57"/>
                      <a:pt x="11" y="57"/>
                      <a:pt x="11" y="57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7" y="8"/>
                      <a:pt x="38" y="9"/>
                    </a:cubicBezTo>
                    <a:cubicBezTo>
                      <a:pt x="38" y="9"/>
                      <a:pt x="39" y="10"/>
                      <a:pt x="38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2" name="Freeform 59"/>
              <p:cNvSpPr/>
              <p:nvPr/>
            </p:nvSpPr>
            <p:spPr bwMode="auto">
              <a:xfrm>
                <a:off x="23" y="46"/>
                <a:ext cx="49" cy="13"/>
              </a:xfrm>
              <a:custGeom>
                <a:avLst/>
                <a:gdLst>
                  <a:gd name="T0" fmla="*/ 30 w 30"/>
                  <a:gd name="T1" fmla="*/ 4 h 8"/>
                  <a:gd name="T2" fmla="*/ 26 w 30"/>
                  <a:gd name="T3" fmla="*/ 0 h 8"/>
                  <a:gd name="T4" fmla="*/ 4 w 30"/>
                  <a:gd name="T5" fmla="*/ 0 h 8"/>
                  <a:gd name="T6" fmla="*/ 0 w 30"/>
                  <a:gd name="T7" fmla="*/ 4 h 8"/>
                  <a:gd name="T8" fmla="*/ 4 w 30"/>
                  <a:gd name="T9" fmla="*/ 8 h 8"/>
                  <a:gd name="T10" fmla="*/ 26 w 30"/>
                  <a:gd name="T11" fmla="*/ 8 h 8"/>
                  <a:gd name="T12" fmla="*/ 30 w 3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">
                    <a:moveTo>
                      <a:pt x="30" y="4"/>
                    </a:moveTo>
                    <a:cubicBezTo>
                      <a:pt x="30" y="2"/>
                      <a:pt x="28" y="0"/>
                      <a:pt x="2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8" y="8"/>
                      <a:pt x="30" y="6"/>
                      <a:pt x="3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3" name="Freeform 60"/>
              <p:cNvSpPr/>
              <p:nvPr/>
            </p:nvSpPr>
            <p:spPr bwMode="auto">
              <a:xfrm>
                <a:off x="23" y="72"/>
                <a:ext cx="31" cy="15"/>
              </a:xfrm>
              <a:custGeom>
                <a:avLst/>
                <a:gdLst>
                  <a:gd name="T0" fmla="*/ 4 w 19"/>
                  <a:gd name="T1" fmla="*/ 0 h 9"/>
                  <a:gd name="T2" fmla="*/ 0 w 19"/>
                  <a:gd name="T3" fmla="*/ 5 h 9"/>
                  <a:gd name="T4" fmla="*/ 4 w 19"/>
                  <a:gd name="T5" fmla="*/ 9 h 9"/>
                  <a:gd name="T6" fmla="*/ 15 w 19"/>
                  <a:gd name="T7" fmla="*/ 9 h 9"/>
                  <a:gd name="T8" fmla="*/ 19 w 19"/>
                  <a:gd name="T9" fmla="*/ 5 h 9"/>
                  <a:gd name="T10" fmla="*/ 15 w 19"/>
                  <a:gd name="T11" fmla="*/ 0 h 9"/>
                  <a:gd name="T12" fmla="*/ 4 w 1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9"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9"/>
                      <a:pt x="19" y="7"/>
                      <a:pt x="19" y="5"/>
                    </a:cubicBezTo>
                    <a:cubicBezTo>
                      <a:pt x="19" y="2"/>
                      <a:pt x="17" y="0"/>
                      <a:pt x="1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</p:grpSp>
      </p:grpSp>
      <p:pic>
        <p:nvPicPr>
          <p:cNvPr id="2" name="59e0625f0869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8775" y="-169862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20"/>
          <p:cNvSpPr>
            <a:spLocks noChangeAspect="1"/>
          </p:cNvSpPr>
          <p:nvPr/>
        </p:nvSpPr>
        <p:spPr>
          <a:xfrm>
            <a:off x="1911232" y="1990983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21"/>
          <p:cNvSpPr>
            <a:spLocks noChangeAspect="1"/>
          </p:cNvSpPr>
          <p:nvPr/>
        </p:nvSpPr>
        <p:spPr>
          <a:xfrm>
            <a:off x="1856368" y="3347635"/>
            <a:ext cx="364369" cy="360000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415" y="1990725"/>
            <a:ext cx="4824730" cy="37306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10" y="1990725"/>
            <a:ext cx="4824095" cy="3730625"/>
          </a:xfrm>
          <a:prstGeom prst="rect">
            <a:avLst/>
          </a:prstGeom>
        </p:spPr>
      </p:pic>
      <p:sp>
        <p:nvSpPr>
          <p:cNvPr id="14" name="Freeform 22"/>
          <p:cNvSpPr>
            <a:spLocks noEditPoints="1"/>
          </p:cNvSpPr>
          <p:nvPr/>
        </p:nvSpPr>
        <p:spPr bwMode="auto">
          <a:xfrm>
            <a:off x="2324735" y="1283335"/>
            <a:ext cx="329565" cy="338455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5" name="Freeform 22"/>
          <p:cNvSpPr>
            <a:spLocks noEditPoints="1"/>
          </p:cNvSpPr>
          <p:nvPr/>
        </p:nvSpPr>
        <p:spPr bwMode="auto">
          <a:xfrm>
            <a:off x="7730965" y="1282981"/>
            <a:ext cx="329329" cy="338517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78405" y="1223010"/>
            <a:ext cx="2190750" cy="4584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7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zh-CN" sz="17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采样频率</a:t>
            </a:r>
            <a:r>
              <a:rPr lang="en-US" altLang="zh-CN" sz="17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1000HZ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828915" y="1223645"/>
            <a:ext cx="2190750" cy="4584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700" kern="10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zh-CN" sz="1700" kern="10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采样频率</a:t>
            </a:r>
            <a:r>
              <a:rPr lang="en-US" altLang="zh-CN" sz="1700" kern="10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2000HZ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20"/>
          <p:cNvSpPr>
            <a:spLocks noChangeAspect="1"/>
          </p:cNvSpPr>
          <p:nvPr/>
        </p:nvSpPr>
        <p:spPr>
          <a:xfrm>
            <a:off x="1911232" y="1990983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21"/>
          <p:cNvSpPr>
            <a:spLocks noChangeAspect="1"/>
          </p:cNvSpPr>
          <p:nvPr/>
        </p:nvSpPr>
        <p:spPr>
          <a:xfrm>
            <a:off x="1856368" y="3347635"/>
            <a:ext cx="364369" cy="360000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22"/>
          <p:cNvSpPr>
            <a:spLocks noEditPoints="1"/>
          </p:cNvSpPr>
          <p:nvPr/>
        </p:nvSpPr>
        <p:spPr bwMode="auto">
          <a:xfrm>
            <a:off x="2324735" y="1283335"/>
            <a:ext cx="329565" cy="338455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5" name="Freeform 22"/>
          <p:cNvSpPr>
            <a:spLocks noEditPoints="1"/>
          </p:cNvSpPr>
          <p:nvPr/>
        </p:nvSpPr>
        <p:spPr bwMode="auto">
          <a:xfrm>
            <a:off x="7730965" y="1282981"/>
            <a:ext cx="329329" cy="338517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78405" y="1223010"/>
            <a:ext cx="2190750" cy="4584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700" kern="10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zh-CN" sz="1700" kern="10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采样频率</a:t>
            </a:r>
            <a:r>
              <a:rPr lang="en-US" altLang="zh-CN" sz="1700" kern="10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4000HZ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828915" y="1223645"/>
            <a:ext cx="2190750" cy="4584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700" kern="10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zh-CN" sz="1700" kern="10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采样频率</a:t>
            </a:r>
            <a:r>
              <a:rPr lang="en-US" altLang="zh-CN" sz="1700" kern="10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8000HZ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10" y="1853565"/>
            <a:ext cx="4829175" cy="3730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195" y="1852930"/>
            <a:ext cx="4829810" cy="3731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13"/>
          <p:cNvSpPr/>
          <p:nvPr/>
        </p:nvSpPr>
        <p:spPr>
          <a:xfrm>
            <a:off x="4082415" y="1151255"/>
            <a:ext cx="2094230" cy="25634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9" name="淘宝网chenying0907出品 16"/>
          <p:cNvSpPr/>
          <p:nvPr/>
        </p:nvSpPr>
        <p:spPr>
          <a:xfrm>
            <a:off x="4563110" y="2535555"/>
            <a:ext cx="2201545" cy="27260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15" y="805815"/>
            <a:ext cx="3627755" cy="503682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95730" y="2778125"/>
            <a:ext cx="2565400" cy="9366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none" lIns="63500" tIns="25400" rIns="63500" bIns="25400" anchor="t" anchorCtr="0">
            <a:sp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4800" dirty="0">
                <a:latin typeface="+mj-ea"/>
                <a:ea typeface="+mj-ea"/>
                <a:sym typeface="+mn-ea"/>
              </a:rPr>
              <a:t>音频组合</a:t>
            </a:r>
            <a:endParaRPr lang="zh-CN" altLang="zh-CN" sz="4800" kern="100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64965" y="1681480"/>
            <a:ext cx="2599690" cy="31286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sp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1600" dirty="0">
                <a:sym typeface="+mn-ea"/>
              </a:rPr>
              <a:t>采样率不同的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1600" dirty="0">
                <a:sym typeface="+mn-ea"/>
              </a:rPr>
              <a:t>音频如何组合？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endParaRPr lang="zh-CN" altLang="en-US" sz="1600" dirty="0"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1600" dirty="0">
                <a:sym typeface="+mn-ea"/>
              </a:rPr>
              <a:t> </a:t>
            </a:r>
            <a:r>
              <a:rPr lang="en-US" altLang="zh-CN" sz="1600" dirty="0">
                <a:sym typeface="+mn-ea"/>
              </a:rPr>
              <a:t>      Y=resample(</a:t>
            </a:r>
            <a:r>
              <a:rPr lang="en-US" altLang="zh-CN" sz="1600" dirty="0" err="1">
                <a:sym typeface="+mn-ea"/>
              </a:rPr>
              <a:t>x,p,q</a:t>
            </a:r>
            <a:r>
              <a:rPr lang="en-US" altLang="zh-CN" sz="1600" dirty="0">
                <a:sym typeface="+mn-ea"/>
              </a:rPr>
              <a:t>)</a:t>
            </a:r>
            <a:endParaRPr lang="en-US" altLang="zh-CN" sz="1600" dirty="0"/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600" dirty="0">
                <a:sym typeface="+mn-ea"/>
              </a:rPr>
              <a:t>         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600" dirty="0">
                <a:sym typeface="+mn-ea"/>
              </a:rPr>
              <a:t>        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600" dirty="0">
                <a:sym typeface="+mn-ea"/>
              </a:rPr>
              <a:t>         </a:t>
            </a:r>
            <a:r>
              <a:rPr lang="zh-CN" altLang="en-US" sz="1600" dirty="0">
                <a:sym typeface="+mn-ea"/>
              </a:rPr>
              <a:t>响度相差太大的音频</a:t>
            </a:r>
            <a:r>
              <a:rPr lang="en-US" altLang="zh-CN" sz="1600" dirty="0">
                <a:sym typeface="+mn-ea"/>
              </a:rPr>
              <a:t>                       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600" dirty="0">
                <a:sym typeface="+mn-ea"/>
              </a:rPr>
              <a:t>         </a:t>
            </a:r>
            <a:r>
              <a:rPr lang="zh-CN" altLang="en-US" sz="1600" dirty="0">
                <a:sym typeface="+mn-ea"/>
              </a:rPr>
              <a:t>如何组合？</a:t>
            </a:r>
            <a:endParaRPr lang="zh-CN" altLang="zh-CN" sz="1600" kern="100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淘宝网chenying0907出品 6"/>
          <p:cNvSpPr/>
          <p:nvPr/>
        </p:nvSpPr>
        <p:spPr>
          <a:xfrm>
            <a:off x="1277620" y="2906395"/>
            <a:ext cx="118110" cy="6794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3"/>
          <p:cNvSpPr>
            <a:spLocks noChangeArrowheads="1"/>
          </p:cNvSpPr>
          <p:nvPr/>
        </p:nvSpPr>
        <p:spPr bwMode="auto">
          <a:xfrm>
            <a:off x="1482757" y="4312127"/>
            <a:ext cx="9367698" cy="19014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latin typeface="+mn-ea"/>
                <a:sym typeface="+mn-ea"/>
              </a:rPr>
              <a:t>      一般女声的音调比男声的音调高，这种不同主要是反应在基音频率上。</a:t>
            </a:r>
            <a:endParaRPr lang="en-US" altLang="zh-CN" sz="1600" dirty="0"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latin typeface="+mn-ea"/>
                <a:sym typeface="+mn-ea"/>
              </a:rPr>
              <a:t>      人类基音的范围约为</a:t>
            </a:r>
            <a:r>
              <a:rPr lang="en-US" altLang="zh-CN" sz="1600" dirty="0">
                <a:latin typeface="+mn-ea"/>
                <a:sym typeface="+mn-ea"/>
              </a:rPr>
              <a:t>70</a:t>
            </a:r>
            <a:r>
              <a:rPr lang="zh-CN" altLang="en-US" sz="1600" dirty="0">
                <a:latin typeface="+mn-ea"/>
                <a:sym typeface="+mn-ea"/>
              </a:rPr>
              <a:t>～</a:t>
            </a:r>
            <a:r>
              <a:rPr lang="en-US" altLang="zh-CN" sz="1600" dirty="0">
                <a:latin typeface="+mn-ea"/>
                <a:sym typeface="+mn-ea"/>
              </a:rPr>
              <a:t>350Hz</a:t>
            </a:r>
            <a:r>
              <a:rPr lang="zh-CN" altLang="en-US" sz="1600" dirty="0">
                <a:latin typeface="+mn-ea"/>
                <a:sym typeface="+mn-ea"/>
              </a:rPr>
              <a:t>左右，由于生理结构的不同， 男性与女性的声音呈现出不同的听觉特征，男声的基音频率大都 在</a:t>
            </a:r>
            <a:r>
              <a:rPr lang="en-US" altLang="zh-CN" sz="1600" dirty="0">
                <a:latin typeface="+mn-ea"/>
                <a:sym typeface="+mn-ea"/>
              </a:rPr>
              <a:t>100—200HZ</a:t>
            </a:r>
            <a:r>
              <a:rPr lang="zh-CN" altLang="en-US" sz="1600" dirty="0">
                <a:latin typeface="+mn-ea"/>
                <a:sym typeface="+mn-ea"/>
              </a:rPr>
              <a:t>之间，而女声则在</a:t>
            </a:r>
            <a:r>
              <a:rPr lang="en-US" altLang="zh-CN" sz="1600" dirty="0">
                <a:latin typeface="+mn-ea"/>
                <a:sym typeface="+mn-ea"/>
              </a:rPr>
              <a:t>200—350HZ</a:t>
            </a:r>
            <a:r>
              <a:rPr lang="zh-CN" altLang="en-US" sz="1600" dirty="0">
                <a:latin typeface="+mn-ea"/>
                <a:sym typeface="+mn-ea"/>
              </a:rPr>
              <a:t>之间。</a:t>
            </a:r>
            <a:endParaRPr lang="en-US" altLang="zh-CN" sz="1600" dirty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n-ea"/>
                <a:sym typeface="+mn-ea"/>
              </a:rPr>
              <a:t>       为从混合声音中将男生声音分离出来，我们设计低通滤波器，截止频率高于男生频率，低于女生频率，即可从混合声音信号中将男生声音提取出来。</a:t>
            </a:r>
            <a:endParaRPr lang="zh-CN" altLang="en-US" sz="1600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42894" y="2657472"/>
            <a:ext cx="2381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  <a:sym typeface="+mn-ea"/>
              </a:rPr>
              <a:t>分离语音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82757" y="2524043"/>
            <a:ext cx="857250" cy="85725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任意多边形 21"/>
          <p:cNvSpPr>
            <a:spLocks noChangeAspect="1"/>
          </p:cNvSpPr>
          <p:nvPr/>
        </p:nvSpPr>
        <p:spPr>
          <a:xfrm>
            <a:off x="1856368" y="3347635"/>
            <a:ext cx="364369" cy="360000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13" y="1527436"/>
            <a:ext cx="3535692" cy="23573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25" y="1894205"/>
            <a:ext cx="4963160" cy="2419985"/>
          </a:xfrm>
          <a:prstGeom prst="rect">
            <a:avLst/>
          </a:prstGeom>
        </p:spPr>
      </p:pic>
      <p:sp>
        <p:nvSpPr>
          <p:cNvPr id="15" name="Freeform 42"/>
          <p:cNvSpPr>
            <a:spLocks noChangeArrowheads="1"/>
          </p:cNvSpPr>
          <p:nvPr/>
        </p:nvSpPr>
        <p:spPr bwMode="auto">
          <a:xfrm>
            <a:off x="1922145" y="3084830"/>
            <a:ext cx="621030" cy="622935"/>
          </a:xfrm>
          <a:custGeom>
            <a:avLst/>
            <a:gdLst>
              <a:gd name="T0" fmla="*/ 1160 w 1161"/>
              <a:gd name="T1" fmla="*/ 1117 h 1162"/>
              <a:gd name="T2" fmla="*/ 1160 w 1161"/>
              <a:gd name="T3" fmla="*/ 1117 h 1162"/>
              <a:gd name="T4" fmla="*/ 1119 w 1161"/>
              <a:gd name="T5" fmla="*/ 1161 h 1162"/>
              <a:gd name="T6" fmla="*/ 40 w 1161"/>
              <a:gd name="T7" fmla="*/ 1161 h 1162"/>
              <a:gd name="T8" fmla="*/ 0 w 1161"/>
              <a:gd name="T9" fmla="*/ 1117 h 1162"/>
              <a:gd name="T10" fmla="*/ 0 w 1161"/>
              <a:gd name="T11" fmla="*/ 41 h 1162"/>
              <a:gd name="T12" fmla="*/ 40 w 1161"/>
              <a:gd name="T13" fmla="*/ 0 h 1162"/>
              <a:gd name="T14" fmla="*/ 1119 w 1161"/>
              <a:gd name="T15" fmla="*/ 0 h 1162"/>
              <a:gd name="T16" fmla="*/ 1160 w 1161"/>
              <a:gd name="T17" fmla="*/ 41 h 1162"/>
              <a:gd name="T18" fmla="*/ 1160 w 1161"/>
              <a:gd name="T19" fmla="*/ 1117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1" h="1162">
                <a:moveTo>
                  <a:pt x="1160" y="1117"/>
                </a:moveTo>
                <a:lnTo>
                  <a:pt x="1160" y="1117"/>
                </a:lnTo>
                <a:cubicBezTo>
                  <a:pt x="1160" y="1142"/>
                  <a:pt x="1141" y="1161"/>
                  <a:pt x="1119" y="1161"/>
                </a:cubicBezTo>
                <a:cubicBezTo>
                  <a:pt x="40" y="1161"/>
                  <a:pt x="40" y="1161"/>
                  <a:pt x="40" y="1161"/>
                </a:cubicBezTo>
                <a:cubicBezTo>
                  <a:pt x="18" y="1161"/>
                  <a:pt x="0" y="1142"/>
                  <a:pt x="0" y="1117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20"/>
                  <a:pt x="18" y="0"/>
                  <a:pt x="40" y="0"/>
                </a:cubicBezTo>
                <a:cubicBezTo>
                  <a:pt x="1119" y="0"/>
                  <a:pt x="1119" y="0"/>
                  <a:pt x="1119" y="0"/>
                </a:cubicBezTo>
                <a:cubicBezTo>
                  <a:pt x="1141" y="0"/>
                  <a:pt x="1160" y="20"/>
                  <a:pt x="1160" y="41"/>
                </a:cubicBezTo>
                <a:lnTo>
                  <a:pt x="1160" y="111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000" dirty="0">
              <a:latin typeface="楷体" panose="02010609060101010101" pitchFamily="49" charset="-122"/>
              <a:ea typeface="楷体" panose="02010609060101010101" pitchFamily="49" charset="-122"/>
              <a:cs typeface="全字库正楷体" panose="02010604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B420B2-002F-0899-6438-5DE450BCB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68" y="915769"/>
            <a:ext cx="6825250" cy="23069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63596D-CC64-6B41-9A0A-B4550F31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36" y="3222672"/>
            <a:ext cx="6643982" cy="24604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AC3C65-4AB7-8E54-AD0B-933E5207D4F9}"/>
              </a:ext>
            </a:extLst>
          </p:cNvPr>
          <p:cNvSpPr txBox="1"/>
          <p:nvPr/>
        </p:nvSpPr>
        <p:spPr>
          <a:xfrm>
            <a:off x="1290629" y="1884555"/>
            <a:ext cx="1323109" cy="3693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lowpass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7F4BAC-530A-1DB2-3114-73D45BC59232}"/>
              </a:ext>
            </a:extLst>
          </p:cNvPr>
          <p:cNvSpPr txBox="1"/>
          <p:nvPr/>
        </p:nvSpPr>
        <p:spPr>
          <a:xfrm>
            <a:off x="1290629" y="4083559"/>
            <a:ext cx="1136073" cy="3693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highpass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F4004B-7A23-6A50-86B2-F8E54E9DDA65}"/>
              </a:ext>
            </a:extLst>
          </p:cNvPr>
          <p:cNvSpPr txBox="1"/>
          <p:nvPr/>
        </p:nvSpPr>
        <p:spPr>
          <a:xfrm>
            <a:off x="9455727" y="3038006"/>
            <a:ext cx="969818" cy="3693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6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46403" y="1436999"/>
            <a:ext cx="2143125" cy="210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50760" y="3265805"/>
            <a:ext cx="2112645" cy="2360930"/>
          </a:xfrm>
          <a:prstGeom prst="rect">
            <a:avLst/>
          </a:prstGeom>
          <a:solidFill>
            <a:srgbClr val="BBD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77655" y="1437005"/>
            <a:ext cx="2144395" cy="233426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89644" y="2011713"/>
            <a:ext cx="2186391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ym typeface="+mn-ea"/>
              </a:rPr>
              <a:t>首先便是男生、女生声</a:t>
            </a:r>
          </a:p>
          <a:p>
            <a:pPr algn="l"/>
            <a:r>
              <a:rPr lang="zh-CN" altLang="en-US" sz="1400" dirty="0">
                <a:sym typeface="+mn-ea"/>
              </a:rPr>
              <a:t>音频率范围较大，无法</a:t>
            </a:r>
          </a:p>
          <a:p>
            <a:pPr algn="l"/>
            <a:r>
              <a:rPr lang="zh-CN" altLang="en-US" sz="1400" dirty="0">
                <a:sym typeface="+mn-ea"/>
              </a:rPr>
              <a:t>具体确定频率的分界线，因此设计频率时可能会</a:t>
            </a:r>
          </a:p>
          <a:p>
            <a:pPr algn="l"/>
            <a:r>
              <a:rPr lang="zh-CN" altLang="en-US" sz="1400" dirty="0">
                <a:sym typeface="+mn-ea"/>
              </a:rPr>
              <a:t>存在不合理，不恰当的</a:t>
            </a:r>
          </a:p>
          <a:p>
            <a:pPr algn="l"/>
            <a:r>
              <a:rPr lang="zh-CN" altLang="en-US" sz="1400" dirty="0">
                <a:sym typeface="+mn-ea"/>
              </a:rPr>
              <a:t>现象；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50774" y="3753598"/>
            <a:ext cx="2186391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ym typeface="+mn-ea"/>
              </a:rPr>
              <a:t>另外是男生、女生发声</a:t>
            </a:r>
          </a:p>
          <a:p>
            <a:pPr algn="l"/>
            <a:r>
              <a:rPr lang="zh-CN" altLang="en-US" sz="1400" dirty="0">
                <a:sym typeface="+mn-ea"/>
              </a:rPr>
              <a:t>频率并非完全独立的，</a:t>
            </a:r>
          </a:p>
          <a:p>
            <a:pPr algn="l"/>
            <a:r>
              <a:rPr lang="zh-CN" altLang="en-US" sz="1400" dirty="0">
                <a:sym typeface="+mn-ea"/>
              </a:rPr>
              <a:t>频率之间存在交叠，导</a:t>
            </a:r>
          </a:p>
          <a:p>
            <a:pPr algn="l"/>
            <a:r>
              <a:rPr lang="zh-CN" altLang="en-US" sz="1400" dirty="0">
                <a:sym typeface="+mn-ea"/>
              </a:rPr>
              <a:t>致无法找到特定的频率</a:t>
            </a:r>
          </a:p>
          <a:p>
            <a:pPr algn="l"/>
            <a:r>
              <a:rPr lang="zh-CN" altLang="en-US" sz="1400" dirty="0">
                <a:sym typeface="+mn-ea"/>
              </a:rPr>
              <a:t>完美的完成声音信号分</a:t>
            </a:r>
          </a:p>
          <a:p>
            <a:pPr algn="l"/>
            <a:r>
              <a:rPr lang="zh-CN" altLang="en-US" sz="1400" dirty="0">
                <a:sym typeface="+mn-ea"/>
              </a:rPr>
              <a:t>离的任务。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2" y="1437182"/>
            <a:ext cx="6285239" cy="4190159"/>
          </a:xfrm>
          <a:prstGeom prst="rect">
            <a:avLst/>
          </a:prstGeom>
        </p:spPr>
      </p:pic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1347282" y="2601683"/>
            <a:ext cx="458443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2400" b="1" dirty="0">
                <a:latin typeface="Castellar" panose="020A0402060406010301" pitchFamily="18" charset="0"/>
                <a:ea typeface="微软雅黑" panose="020B0503020204020204" charset="-122"/>
                <a:sym typeface="微软雅黑" panose="020B0503020204020204" charset="-122"/>
              </a:rPr>
              <a:t>ADD TITTLE HERE</a:t>
            </a:r>
            <a:endParaRPr lang="zh-CN" altLang="en-US" sz="2400" b="1" dirty="0">
              <a:latin typeface="Castellar" panose="020A0402060406010301" pitchFamily="18" charset="0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7282" y="3123845"/>
            <a:ext cx="4383175" cy="553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latin typeface="Castellar" panose="020A0402060406010301" pitchFamily="18" charset="0"/>
                <a:ea typeface="楷体" panose="02010609060101010101" pitchFamily="49" charset="-122"/>
                <a:cs typeface="Arial" panose="020B0604020202020204" pitchFamily="34" charset="0"/>
              </a:rPr>
              <a:t>THIS IS A REMO TEMPLATE ,THANK YOU WATCHING THIS ONE </a:t>
            </a:r>
            <a:endParaRPr lang="zh-CN" altLang="en-US" sz="1050" dirty="0">
              <a:latin typeface="Castellar" panose="020A0402060406010301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25" y="1647190"/>
            <a:ext cx="6063615" cy="38760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23" y="1646920"/>
            <a:ext cx="1088225" cy="1088225"/>
          </a:xfrm>
          <a:prstGeom prst="rect">
            <a:avLst/>
          </a:prstGeom>
        </p:spPr>
      </p:pic>
      <p:grpSp>
        <p:nvGrpSpPr>
          <p:cNvPr id="27" name="Group 16"/>
          <p:cNvGrpSpPr/>
          <p:nvPr/>
        </p:nvGrpSpPr>
        <p:grpSpPr>
          <a:xfrm>
            <a:off x="9738020" y="4069908"/>
            <a:ext cx="1329125" cy="1332010"/>
            <a:chOff x="4110991" y="1911836"/>
            <a:chExt cx="1329125" cy="1332010"/>
          </a:xfrm>
        </p:grpSpPr>
        <p:sp>
          <p:nvSpPr>
            <p:cNvPr id="28" name="Shape 1455"/>
            <p:cNvSpPr/>
            <p:nvPr/>
          </p:nvSpPr>
          <p:spPr>
            <a:xfrm>
              <a:off x="4110991" y="1911836"/>
              <a:ext cx="1329125" cy="133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9CC8B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/>
              <a:endParaRPr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grpSp>
          <p:nvGrpSpPr>
            <p:cNvPr id="29" name="Group 14"/>
            <p:cNvGrpSpPr/>
            <p:nvPr/>
          </p:nvGrpSpPr>
          <p:grpSpPr>
            <a:xfrm>
              <a:off x="4451842" y="2392389"/>
              <a:ext cx="654608" cy="412493"/>
              <a:chOff x="4489942" y="2400010"/>
              <a:chExt cx="551353" cy="347428"/>
            </a:xfrm>
          </p:grpSpPr>
          <p:sp>
            <p:nvSpPr>
              <p:cNvPr id="30" name="AutoShape 455"/>
              <p:cNvSpPr/>
              <p:nvPr/>
            </p:nvSpPr>
            <p:spPr bwMode="auto">
              <a:xfrm>
                <a:off x="4489942" y="2499549"/>
                <a:ext cx="196569" cy="247889"/>
              </a:xfrm>
              <a:custGeom>
                <a:avLst/>
                <a:gdLst>
                  <a:gd name="T0" fmla="*/ 0 w 21470"/>
                  <a:gd name="T1" fmla="*/ 0 h 21600"/>
                  <a:gd name="T2" fmla="*/ 0 w 21470"/>
                  <a:gd name="T3" fmla="*/ 0 h 21600"/>
                  <a:gd name="T4" fmla="*/ 0 w 21470"/>
                  <a:gd name="T5" fmla="*/ 0 h 21600"/>
                  <a:gd name="T6" fmla="*/ 0 w 21470"/>
                  <a:gd name="T7" fmla="*/ 0 h 21600"/>
                  <a:gd name="T8" fmla="*/ 0 w 21470"/>
                  <a:gd name="T9" fmla="*/ 0 h 21600"/>
                  <a:gd name="T10" fmla="*/ 0 w 21470"/>
                  <a:gd name="T11" fmla="*/ 0 h 21600"/>
                  <a:gd name="T12" fmla="*/ 0 w 21470"/>
                  <a:gd name="T13" fmla="*/ 0 h 21600"/>
                  <a:gd name="T14" fmla="*/ 0 w 21470"/>
                  <a:gd name="T15" fmla="*/ 0 h 21600"/>
                  <a:gd name="T16" fmla="*/ 0 w 21470"/>
                  <a:gd name="T17" fmla="*/ 0 h 21600"/>
                  <a:gd name="T18" fmla="*/ 0 w 21470"/>
                  <a:gd name="T19" fmla="*/ 0 h 21600"/>
                  <a:gd name="T20" fmla="*/ 0 w 21470"/>
                  <a:gd name="T21" fmla="*/ 0 h 21600"/>
                  <a:gd name="T22" fmla="*/ 0 w 21470"/>
                  <a:gd name="T23" fmla="*/ 0 h 21600"/>
                  <a:gd name="T24" fmla="*/ 0 w 21470"/>
                  <a:gd name="T25" fmla="*/ 0 h 21600"/>
                  <a:gd name="T26" fmla="*/ 0 w 21470"/>
                  <a:gd name="T27" fmla="*/ 0 h 21600"/>
                  <a:gd name="T28" fmla="*/ 0 w 21470"/>
                  <a:gd name="T29" fmla="*/ 0 h 21600"/>
                  <a:gd name="T30" fmla="*/ 0 w 21470"/>
                  <a:gd name="T31" fmla="*/ 0 h 21600"/>
                  <a:gd name="T32" fmla="*/ 0 w 21470"/>
                  <a:gd name="T33" fmla="*/ 0 h 21600"/>
                  <a:gd name="T34" fmla="*/ 0 w 21470"/>
                  <a:gd name="T35" fmla="*/ 0 h 21600"/>
                  <a:gd name="T36" fmla="*/ 0 w 21470"/>
                  <a:gd name="T37" fmla="*/ 0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470" h="21600">
                    <a:moveTo>
                      <a:pt x="13938" y="18089"/>
                    </a:moveTo>
                    <a:lnTo>
                      <a:pt x="13938" y="18075"/>
                    </a:lnTo>
                    <a:cubicBezTo>
                      <a:pt x="13949" y="17312"/>
                      <a:pt x="14370" y="14919"/>
                      <a:pt x="18829" y="12741"/>
                    </a:cubicBezTo>
                    <a:cubicBezTo>
                      <a:pt x="19646" y="11856"/>
                      <a:pt x="20317" y="10649"/>
                      <a:pt x="21003" y="9256"/>
                    </a:cubicBezTo>
                    <a:cubicBezTo>
                      <a:pt x="21476" y="8293"/>
                      <a:pt x="21396" y="7471"/>
                      <a:pt x="21396" y="6302"/>
                    </a:cubicBezTo>
                    <a:cubicBezTo>
                      <a:pt x="21396" y="5437"/>
                      <a:pt x="21600" y="4050"/>
                      <a:pt x="21332" y="3287"/>
                    </a:cubicBezTo>
                    <a:cubicBezTo>
                      <a:pt x="20424" y="712"/>
                      <a:pt x="18134" y="0"/>
                      <a:pt x="15449" y="0"/>
                    </a:cubicBezTo>
                    <a:cubicBezTo>
                      <a:pt x="12764" y="0"/>
                      <a:pt x="10471" y="714"/>
                      <a:pt x="9566" y="3295"/>
                    </a:cubicBezTo>
                    <a:cubicBezTo>
                      <a:pt x="9299" y="4054"/>
                      <a:pt x="9504" y="5439"/>
                      <a:pt x="9504" y="6301"/>
                    </a:cubicBezTo>
                    <a:cubicBezTo>
                      <a:pt x="9504" y="7473"/>
                      <a:pt x="9424" y="8297"/>
                      <a:pt x="9900" y="9263"/>
                    </a:cubicBezTo>
                    <a:cubicBezTo>
                      <a:pt x="10724" y="10935"/>
                      <a:pt x="11509" y="12336"/>
                      <a:pt x="12556" y="13231"/>
                    </a:cubicBezTo>
                    <a:cubicBezTo>
                      <a:pt x="8479" y="13828"/>
                      <a:pt x="5724" y="15525"/>
                      <a:pt x="3865" y="16187"/>
                    </a:cubicBezTo>
                    <a:cubicBezTo>
                      <a:pt x="18" y="17556"/>
                      <a:pt x="0" y="19055"/>
                      <a:pt x="0" y="19055"/>
                    </a:cubicBezTo>
                    <a:lnTo>
                      <a:pt x="0" y="21600"/>
                    </a:lnTo>
                    <a:lnTo>
                      <a:pt x="13940" y="21598"/>
                    </a:lnTo>
                    <a:lnTo>
                      <a:pt x="13940" y="18100"/>
                    </a:lnTo>
                    <a:lnTo>
                      <a:pt x="13940" y="18089"/>
                    </a:lnTo>
                    <a:lnTo>
                      <a:pt x="13938" y="18089"/>
                    </a:lnTo>
                    <a:close/>
                    <a:moveTo>
                      <a:pt x="13938" y="18089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defTabSz="608965"/>
                <a:endParaRPr lang="en-US" sz="2400">
                  <a:solidFill>
                    <a:prstClr val="black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31" name="AutoShape 456"/>
              <p:cNvSpPr/>
              <p:nvPr/>
            </p:nvSpPr>
            <p:spPr bwMode="auto">
              <a:xfrm>
                <a:off x="4651033" y="2400010"/>
                <a:ext cx="390262" cy="3407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8895" y="16182"/>
                    </a:moveTo>
                    <a:cubicBezTo>
                      <a:pt x="17591" y="15518"/>
                      <a:pt x="15655" y="13809"/>
                      <a:pt x="12789" y="13222"/>
                    </a:cubicBezTo>
                    <a:cubicBezTo>
                      <a:pt x="13522" y="12323"/>
                      <a:pt x="14076" y="10920"/>
                      <a:pt x="14647" y="9256"/>
                    </a:cubicBezTo>
                    <a:cubicBezTo>
                      <a:pt x="14978" y="8292"/>
                      <a:pt x="14921" y="7470"/>
                      <a:pt x="14921" y="6300"/>
                    </a:cubicBezTo>
                    <a:cubicBezTo>
                      <a:pt x="14921" y="5435"/>
                      <a:pt x="15063" y="4048"/>
                      <a:pt x="14876" y="3287"/>
                    </a:cubicBezTo>
                    <a:cubicBezTo>
                      <a:pt x="14244" y="710"/>
                      <a:pt x="12647" y="0"/>
                      <a:pt x="10775" y="0"/>
                    </a:cubicBezTo>
                    <a:cubicBezTo>
                      <a:pt x="8902" y="0"/>
                      <a:pt x="7303" y="714"/>
                      <a:pt x="6672" y="3294"/>
                    </a:cubicBezTo>
                    <a:cubicBezTo>
                      <a:pt x="6486" y="4054"/>
                      <a:pt x="6628" y="5438"/>
                      <a:pt x="6628" y="6300"/>
                    </a:cubicBezTo>
                    <a:cubicBezTo>
                      <a:pt x="6628" y="7473"/>
                      <a:pt x="6572" y="8297"/>
                      <a:pt x="6904" y="9262"/>
                    </a:cubicBezTo>
                    <a:cubicBezTo>
                      <a:pt x="7479" y="10934"/>
                      <a:pt x="8026" y="12336"/>
                      <a:pt x="8756" y="13231"/>
                    </a:cubicBezTo>
                    <a:cubicBezTo>
                      <a:pt x="5913" y="13828"/>
                      <a:pt x="3991" y="15526"/>
                      <a:pt x="2695" y="16187"/>
                    </a:cubicBezTo>
                    <a:cubicBezTo>
                      <a:pt x="13" y="17556"/>
                      <a:pt x="0" y="19054"/>
                      <a:pt x="0" y="19054"/>
                    </a:cubicBezTo>
                    <a:lnTo>
                      <a:pt x="0" y="21600"/>
                    </a:lnTo>
                    <a:lnTo>
                      <a:pt x="21600" y="21597"/>
                    </a:lnTo>
                    <a:lnTo>
                      <a:pt x="21600" y="19054"/>
                    </a:lnTo>
                    <a:cubicBezTo>
                      <a:pt x="21600" y="19054"/>
                      <a:pt x="21587" y="17551"/>
                      <a:pt x="18895" y="16182"/>
                    </a:cubicBezTo>
                    <a:close/>
                    <a:moveTo>
                      <a:pt x="18895" y="16182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defTabSz="608965"/>
                <a:endParaRPr lang="en-US" sz="2400">
                  <a:solidFill>
                    <a:prstClr val="black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8"/>
          <p:cNvSpPr>
            <a:spLocks noChangeArrowheads="1"/>
          </p:cNvSpPr>
          <p:nvPr/>
        </p:nvSpPr>
        <p:spPr bwMode="auto">
          <a:xfrm>
            <a:off x="1498435" y="2373136"/>
            <a:ext cx="9336816" cy="2609881"/>
          </a:xfrm>
          <a:custGeom>
            <a:avLst/>
            <a:gdLst>
              <a:gd name="T0" fmla="*/ 0 w 10381"/>
              <a:gd name="T1" fmla="*/ 0 h 2905"/>
              <a:gd name="T2" fmla="*/ 0 w 10381"/>
              <a:gd name="T3" fmla="*/ 0 h 2905"/>
              <a:gd name="T4" fmla="*/ 3459 w 10381"/>
              <a:gd name="T5" fmla="*/ 0 h 2905"/>
              <a:gd name="T6" fmla="*/ 3481 w 10381"/>
              <a:gd name="T7" fmla="*/ 22 h 2905"/>
              <a:gd name="T8" fmla="*/ 3481 w 10381"/>
              <a:gd name="T9" fmla="*/ 562 h 2905"/>
              <a:gd name="T10" fmla="*/ 3459 w 10381"/>
              <a:gd name="T11" fmla="*/ 581 h 2905"/>
              <a:gd name="T12" fmla="*/ 1758 w 10381"/>
              <a:gd name="T13" fmla="*/ 581 h 2905"/>
              <a:gd name="T14" fmla="*/ 1740 w 10381"/>
              <a:gd name="T15" fmla="*/ 602 h 2905"/>
              <a:gd name="T16" fmla="*/ 1740 w 10381"/>
              <a:gd name="T17" fmla="*/ 2882 h 2905"/>
              <a:gd name="T18" fmla="*/ 1758 w 10381"/>
              <a:gd name="T19" fmla="*/ 2904 h 2905"/>
              <a:gd name="T20" fmla="*/ 4042 w 10381"/>
              <a:gd name="T21" fmla="*/ 2904 h 2905"/>
              <a:gd name="T22" fmla="*/ 4061 w 10381"/>
              <a:gd name="T23" fmla="*/ 2882 h 2905"/>
              <a:gd name="T24" fmla="*/ 4061 w 10381"/>
              <a:gd name="T25" fmla="*/ 22 h 2905"/>
              <a:gd name="T26" fmla="*/ 4083 w 10381"/>
              <a:gd name="T27" fmla="*/ 0 h 2905"/>
              <a:gd name="T28" fmla="*/ 6363 w 10381"/>
              <a:gd name="T29" fmla="*/ 0 h 2905"/>
              <a:gd name="T30" fmla="*/ 6385 w 10381"/>
              <a:gd name="T31" fmla="*/ 22 h 2905"/>
              <a:gd name="T32" fmla="*/ 6385 w 10381"/>
              <a:gd name="T33" fmla="*/ 1722 h 2905"/>
              <a:gd name="T34" fmla="*/ 6403 w 10381"/>
              <a:gd name="T35" fmla="*/ 1744 h 2905"/>
              <a:gd name="T36" fmla="*/ 7523 w 10381"/>
              <a:gd name="T37" fmla="*/ 1744 h 2905"/>
              <a:gd name="T38" fmla="*/ 7545 w 10381"/>
              <a:gd name="T39" fmla="*/ 1722 h 2905"/>
              <a:gd name="T40" fmla="*/ 7545 w 10381"/>
              <a:gd name="T41" fmla="*/ 602 h 2905"/>
              <a:gd name="T42" fmla="*/ 7523 w 10381"/>
              <a:gd name="T43" fmla="*/ 581 h 2905"/>
              <a:gd name="T44" fmla="*/ 6983 w 10381"/>
              <a:gd name="T45" fmla="*/ 581 h 2905"/>
              <a:gd name="T46" fmla="*/ 6965 w 10381"/>
              <a:gd name="T47" fmla="*/ 562 h 2905"/>
              <a:gd name="T48" fmla="*/ 6965 w 10381"/>
              <a:gd name="T49" fmla="*/ 22 h 2905"/>
              <a:gd name="T50" fmla="*/ 6983 w 10381"/>
              <a:gd name="T51" fmla="*/ 0 h 2905"/>
              <a:gd name="T52" fmla="*/ 10380 w 10381"/>
              <a:gd name="T53" fmla="*/ 0 h 2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381" h="2905">
                <a:moveTo>
                  <a:pt x="0" y="0"/>
                </a:moveTo>
                <a:lnTo>
                  <a:pt x="0" y="0"/>
                </a:lnTo>
                <a:cubicBezTo>
                  <a:pt x="3459" y="0"/>
                  <a:pt x="3459" y="0"/>
                  <a:pt x="3459" y="0"/>
                </a:cubicBezTo>
                <a:cubicBezTo>
                  <a:pt x="3471" y="0"/>
                  <a:pt x="3481" y="10"/>
                  <a:pt x="3481" y="22"/>
                </a:cubicBezTo>
                <a:cubicBezTo>
                  <a:pt x="3481" y="562"/>
                  <a:pt x="3481" y="562"/>
                  <a:pt x="3481" y="562"/>
                </a:cubicBezTo>
                <a:cubicBezTo>
                  <a:pt x="3481" y="571"/>
                  <a:pt x="3471" y="581"/>
                  <a:pt x="3459" y="581"/>
                </a:cubicBezTo>
                <a:cubicBezTo>
                  <a:pt x="1758" y="581"/>
                  <a:pt x="1758" y="581"/>
                  <a:pt x="1758" y="581"/>
                </a:cubicBezTo>
                <a:cubicBezTo>
                  <a:pt x="1749" y="581"/>
                  <a:pt x="1740" y="590"/>
                  <a:pt x="1740" y="602"/>
                </a:cubicBezTo>
                <a:cubicBezTo>
                  <a:pt x="1740" y="2882"/>
                  <a:pt x="1740" y="2882"/>
                  <a:pt x="1740" y="2882"/>
                </a:cubicBezTo>
                <a:cubicBezTo>
                  <a:pt x="1740" y="2895"/>
                  <a:pt x="1749" y="2904"/>
                  <a:pt x="1758" y="2904"/>
                </a:cubicBezTo>
                <a:cubicBezTo>
                  <a:pt x="4042" y="2904"/>
                  <a:pt x="4042" y="2904"/>
                  <a:pt x="4042" y="2904"/>
                </a:cubicBezTo>
                <a:cubicBezTo>
                  <a:pt x="4052" y="2904"/>
                  <a:pt x="4061" y="2895"/>
                  <a:pt x="4061" y="2882"/>
                </a:cubicBezTo>
                <a:cubicBezTo>
                  <a:pt x="4061" y="22"/>
                  <a:pt x="4061" y="22"/>
                  <a:pt x="4061" y="22"/>
                </a:cubicBezTo>
                <a:cubicBezTo>
                  <a:pt x="4061" y="10"/>
                  <a:pt x="4070" y="0"/>
                  <a:pt x="4083" y="0"/>
                </a:cubicBezTo>
                <a:cubicBezTo>
                  <a:pt x="6363" y="0"/>
                  <a:pt x="6363" y="0"/>
                  <a:pt x="6363" y="0"/>
                </a:cubicBezTo>
                <a:cubicBezTo>
                  <a:pt x="6375" y="0"/>
                  <a:pt x="6385" y="10"/>
                  <a:pt x="6385" y="22"/>
                </a:cubicBezTo>
                <a:cubicBezTo>
                  <a:pt x="6385" y="1722"/>
                  <a:pt x="6385" y="1722"/>
                  <a:pt x="6385" y="1722"/>
                </a:cubicBezTo>
                <a:cubicBezTo>
                  <a:pt x="6385" y="1734"/>
                  <a:pt x="6394" y="1744"/>
                  <a:pt x="6403" y="1744"/>
                </a:cubicBezTo>
                <a:cubicBezTo>
                  <a:pt x="7523" y="1744"/>
                  <a:pt x="7523" y="1744"/>
                  <a:pt x="7523" y="1744"/>
                </a:cubicBezTo>
                <a:cubicBezTo>
                  <a:pt x="7536" y="1744"/>
                  <a:pt x="7545" y="1734"/>
                  <a:pt x="7545" y="1722"/>
                </a:cubicBezTo>
                <a:cubicBezTo>
                  <a:pt x="7545" y="602"/>
                  <a:pt x="7545" y="602"/>
                  <a:pt x="7545" y="602"/>
                </a:cubicBezTo>
                <a:cubicBezTo>
                  <a:pt x="7545" y="590"/>
                  <a:pt x="7536" y="581"/>
                  <a:pt x="7523" y="581"/>
                </a:cubicBezTo>
                <a:cubicBezTo>
                  <a:pt x="6983" y="581"/>
                  <a:pt x="6983" y="581"/>
                  <a:pt x="6983" y="581"/>
                </a:cubicBezTo>
                <a:cubicBezTo>
                  <a:pt x="6974" y="581"/>
                  <a:pt x="6965" y="571"/>
                  <a:pt x="6965" y="562"/>
                </a:cubicBezTo>
                <a:cubicBezTo>
                  <a:pt x="6965" y="22"/>
                  <a:pt x="6965" y="22"/>
                  <a:pt x="6965" y="22"/>
                </a:cubicBezTo>
                <a:cubicBezTo>
                  <a:pt x="6965" y="10"/>
                  <a:pt x="6974" y="0"/>
                  <a:pt x="6983" y="0"/>
                </a:cubicBezTo>
                <a:cubicBezTo>
                  <a:pt x="10380" y="0"/>
                  <a:pt x="10380" y="0"/>
                  <a:pt x="10380" y="0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US" sz="1000" dirty="0">
              <a:latin typeface="楷体" panose="02010609060101010101" pitchFamily="49" charset="-122"/>
              <a:ea typeface="楷体" panose="02010609060101010101" pitchFamily="49" charset="-122"/>
              <a:cs typeface="全字库正楷体" panose="02010604000101010101" pitchFamily="2" charset="-122"/>
            </a:endParaRPr>
          </a:p>
        </p:txBody>
      </p:sp>
      <p:sp>
        <p:nvSpPr>
          <p:cNvPr id="5" name="Freeform 39"/>
          <p:cNvSpPr>
            <a:spLocks noChangeArrowheads="1"/>
          </p:cNvSpPr>
          <p:nvPr/>
        </p:nvSpPr>
        <p:spPr bwMode="auto">
          <a:xfrm>
            <a:off x="8954451" y="3446519"/>
            <a:ext cx="54516" cy="28431"/>
          </a:xfrm>
          <a:custGeom>
            <a:avLst/>
            <a:gdLst>
              <a:gd name="T0" fmla="*/ 19 w 101"/>
              <a:gd name="T1" fmla="*/ 27 h 59"/>
              <a:gd name="T2" fmla="*/ 19 w 101"/>
              <a:gd name="T3" fmla="*/ 27 h 59"/>
              <a:gd name="T4" fmla="*/ 0 w 101"/>
              <a:gd name="T5" fmla="*/ 0 h 59"/>
              <a:gd name="T6" fmla="*/ 0 w 101"/>
              <a:gd name="T7" fmla="*/ 0 h 59"/>
              <a:gd name="T8" fmla="*/ 50 w 101"/>
              <a:gd name="T9" fmla="*/ 18 h 59"/>
              <a:gd name="T10" fmla="*/ 100 w 101"/>
              <a:gd name="T11" fmla="*/ 27 h 59"/>
              <a:gd name="T12" fmla="*/ 50 w 101"/>
              <a:gd name="T13" fmla="*/ 40 h 59"/>
              <a:gd name="T14" fmla="*/ 0 w 101"/>
              <a:gd name="T15" fmla="*/ 58 h 59"/>
              <a:gd name="T16" fmla="*/ 0 w 101"/>
              <a:gd name="T17" fmla="*/ 58 h 59"/>
              <a:gd name="T18" fmla="*/ 19 w 101"/>
              <a:gd name="T19" fmla="*/ 27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59">
                <a:moveTo>
                  <a:pt x="19" y="27"/>
                </a:moveTo>
                <a:lnTo>
                  <a:pt x="19" y="27"/>
                </a:ln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ubicBezTo>
                  <a:pt x="50" y="18"/>
                  <a:pt x="50" y="18"/>
                  <a:pt x="50" y="18"/>
                </a:cubicBezTo>
                <a:cubicBezTo>
                  <a:pt x="65" y="21"/>
                  <a:pt x="84" y="25"/>
                  <a:pt x="100" y="27"/>
                </a:cubicBezTo>
                <a:cubicBezTo>
                  <a:pt x="84" y="34"/>
                  <a:pt x="65" y="37"/>
                  <a:pt x="50" y="40"/>
                </a:cubicBezTo>
                <a:cubicBezTo>
                  <a:pt x="0" y="58"/>
                  <a:pt x="0" y="58"/>
                  <a:pt x="0" y="58"/>
                </a:cubicBezTo>
                <a:lnTo>
                  <a:pt x="0" y="58"/>
                </a:lnTo>
                <a:lnTo>
                  <a:pt x="19" y="27"/>
                </a:lnTo>
              </a:path>
            </a:pathLst>
          </a:custGeom>
          <a:solidFill>
            <a:srgbClr val="595A5C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000" dirty="0">
              <a:latin typeface="楷体" panose="02010609060101010101" pitchFamily="49" charset="-122"/>
              <a:ea typeface="楷体" panose="02010609060101010101" pitchFamily="49" charset="-122"/>
              <a:cs typeface="全字库正楷体" panose="0201060400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22008" y="4049031"/>
            <a:ext cx="621009" cy="623118"/>
            <a:chOff x="7422008" y="4049031"/>
            <a:chExt cx="621009" cy="623118"/>
          </a:xfrm>
        </p:grpSpPr>
        <p:sp>
          <p:nvSpPr>
            <p:cNvPr id="7" name="Freeform 42"/>
            <p:cNvSpPr>
              <a:spLocks noChangeArrowheads="1"/>
            </p:cNvSpPr>
            <p:nvPr/>
          </p:nvSpPr>
          <p:spPr bwMode="auto">
            <a:xfrm>
              <a:off x="7422008" y="4049031"/>
              <a:ext cx="621009" cy="623118"/>
            </a:xfrm>
            <a:custGeom>
              <a:avLst/>
              <a:gdLst>
                <a:gd name="T0" fmla="*/ 1160 w 1161"/>
                <a:gd name="T1" fmla="*/ 1117 h 1162"/>
                <a:gd name="T2" fmla="*/ 1160 w 1161"/>
                <a:gd name="T3" fmla="*/ 1117 h 1162"/>
                <a:gd name="T4" fmla="*/ 1119 w 1161"/>
                <a:gd name="T5" fmla="*/ 1161 h 1162"/>
                <a:gd name="T6" fmla="*/ 40 w 1161"/>
                <a:gd name="T7" fmla="*/ 1161 h 1162"/>
                <a:gd name="T8" fmla="*/ 0 w 1161"/>
                <a:gd name="T9" fmla="*/ 1117 h 1162"/>
                <a:gd name="T10" fmla="*/ 0 w 1161"/>
                <a:gd name="T11" fmla="*/ 41 h 1162"/>
                <a:gd name="T12" fmla="*/ 40 w 1161"/>
                <a:gd name="T13" fmla="*/ 0 h 1162"/>
                <a:gd name="T14" fmla="*/ 1119 w 1161"/>
                <a:gd name="T15" fmla="*/ 0 h 1162"/>
                <a:gd name="T16" fmla="*/ 1160 w 1161"/>
                <a:gd name="T17" fmla="*/ 41 h 1162"/>
                <a:gd name="T18" fmla="*/ 1160 w 1161"/>
                <a:gd name="T19" fmla="*/ 1117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1" h="1162">
                  <a:moveTo>
                    <a:pt x="1160" y="1117"/>
                  </a:moveTo>
                  <a:lnTo>
                    <a:pt x="1160" y="1117"/>
                  </a:lnTo>
                  <a:cubicBezTo>
                    <a:pt x="1160" y="1142"/>
                    <a:pt x="1141" y="1161"/>
                    <a:pt x="1119" y="1161"/>
                  </a:cubicBezTo>
                  <a:cubicBezTo>
                    <a:pt x="40" y="1161"/>
                    <a:pt x="40" y="1161"/>
                    <a:pt x="40" y="1161"/>
                  </a:cubicBezTo>
                  <a:cubicBezTo>
                    <a:pt x="18" y="1161"/>
                    <a:pt x="0" y="1142"/>
                    <a:pt x="0" y="111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0"/>
                    <a:pt x="18" y="0"/>
                    <a:pt x="40" y="0"/>
                  </a:cubicBezTo>
                  <a:cubicBezTo>
                    <a:pt x="1119" y="0"/>
                    <a:pt x="1119" y="0"/>
                    <a:pt x="1119" y="0"/>
                  </a:cubicBezTo>
                  <a:cubicBezTo>
                    <a:pt x="1141" y="0"/>
                    <a:pt x="1160" y="20"/>
                    <a:pt x="1160" y="41"/>
                  </a:cubicBezTo>
                  <a:lnTo>
                    <a:pt x="1160" y="1117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0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8" name="Freeform 45"/>
            <p:cNvSpPr>
              <a:spLocks noChangeArrowheads="1"/>
            </p:cNvSpPr>
            <p:nvPr/>
          </p:nvSpPr>
          <p:spPr bwMode="auto">
            <a:xfrm>
              <a:off x="7557113" y="4179340"/>
              <a:ext cx="338948" cy="215604"/>
            </a:xfrm>
            <a:custGeom>
              <a:avLst/>
              <a:gdLst>
                <a:gd name="T0" fmla="*/ 496 w 634"/>
                <a:gd name="T1" fmla="*/ 115 h 404"/>
                <a:gd name="T2" fmla="*/ 496 w 634"/>
                <a:gd name="T3" fmla="*/ 115 h 404"/>
                <a:gd name="T4" fmla="*/ 317 w 634"/>
                <a:gd name="T5" fmla="*/ 0 h 404"/>
                <a:gd name="T6" fmla="*/ 118 w 634"/>
                <a:gd name="T7" fmla="*/ 164 h 404"/>
                <a:gd name="T8" fmla="*/ 115 w 634"/>
                <a:gd name="T9" fmla="*/ 164 h 404"/>
                <a:gd name="T10" fmla="*/ 0 w 634"/>
                <a:gd name="T11" fmla="*/ 282 h 404"/>
                <a:gd name="T12" fmla="*/ 115 w 634"/>
                <a:gd name="T13" fmla="*/ 403 h 404"/>
                <a:gd name="T14" fmla="*/ 459 w 634"/>
                <a:gd name="T15" fmla="*/ 403 h 404"/>
                <a:gd name="T16" fmla="*/ 633 w 634"/>
                <a:gd name="T17" fmla="*/ 260 h 404"/>
                <a:gd name="T18" fmla="*/ 496 w 634"/>
                <a:gd name="T19" fmla="*/ 11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4" h="404">
                  <a:moveTo>
                    <a:pt x="496" y="115"/>
                  </a:moveTo>
                  <a:lnTo>
                    <a:pt x="496" y="115"/>
                  </a:lnTo>
                  <a:cubicBezTo>
                    <a:pt x="465" y="46"/>
                    <a:pt x="397" y="0"/>
                    <a:pt x="317" y="0"/>
                  </a:cubicBezTo>
                  <a:cubicBezTo>
                    <a:pt x="217" y="0"/>
                    <a:pt x="133" y="71"/>
                    <a:pt x="118" y="164"/>
                  </a:cubicBezTo>
                  <a:lnTo>
                    <a:pt x="115" y="164"/>
                  </a:lnTo>
                  <a:cubicBezTo>
                    <a:pt x="53" y="164"/>
                    <a:pt x="0" y="220"/>
                    <a:pt x="0" y="282"/>
                  </a:cubicBezTo>
                  <a:cubicBezTo>
                    <a:pt x="0" y="344"/>
                    <a:pt x="53" y="403"/>
                    <a:pt x="115" y="403"/>
                  </a:cubicBezTo>
                  <a:cubicBezTo>
                    <a:pt x="459" y="403"/>
                    <a:pt x="459" y="403"/>
                    <a:pt x="459" y="403"/>
                  </a:cubicBezTo>
                  <a:cubicBezTo>
                    <a:pt x="574" y="403"/>
                    <a:pt x="633" y="337"/>
                    <a:pt x="633" y="260"/>
                  </a:cubicBezTo>
                  <a:cubicBezTo>
                    <a:pt x="633" y="183"/>
                    <a:pt x="571" y="117"/>
                    <a:pt x="496" y="115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0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9" name="Freeform 46"/>
            <p:cNvSpPr>
              <a:spLocks noChangeArrowheads="1"/>
            </p:cNvSpPr>
            <p:nvPr/>
          </p:nvSpPr>
          <p:spPr bwMode="auto">
            <a:xfrm>
              <a:off x="7670885" y="4421006"/>
              <a:ext cx="111402" cy="142156"/>
            </a:xfrm>
            <a:custGeom>
              <a:avLst/>
              <a:gdLst>
                <a:gd name="T0" fmla="*/ 211 w 212"/>
                <a:gd name="T1" fmla="*/ 158 h 267"/>
                <a:gd name="T2" fmla="*/ 106 w 212"/>
                <a:gd name="T3" fmla="*/ 0 h 267"/>
                <a:gd name="T4" fmla="*/ 0 w 212"/>
                <a:gd name="T5" fmla="*/ 158 h 267"/>
                <a:gd name="T6" fmla="*/ 49 w 212"/>
                <a:gd name="T7" fmla="*/ 158 h 267"/>
                <a:gd name="T8" fmla="*/ 49 w 212"/>
                <a:gd name="T9" fmla="*/ 266 h 267"/>
                <a:gd name="T10" fmla="*/ 158 w 212"/>
                <a:gd name="T11" fmla="*/ 266 h 267"/>
                <a:gd name="T12" fmla="*/ 158 w 212"/>
                <a:gd name="T13" fmla="*/ 158 h 267"/>
                <a:gd name="T14" fmla="*/ 211 w 212"/>
                <a:gd name="T15" fmla="*/ 15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267">
                  <a:moveTo>
                    <a:pt x="211" y="158"/>
                  </a:moveTo>
                  <a:lnTo>
                    <a:pt x="106" y="0"/>
                  </a:lnTo>
                  <a:lnTo>
                    <a:pt x="0" y="158"/>
                  </a:lnTo>
                  <a:lnTo>
                    <a:pt x="49" y="158"/>
                  </a:lnTo>
                  <a:lnTo>
                    <a:pt x="49" y="266"/>
                  </a:lnTo>
                  <a:lnTo>
                    <a:pt x="158" y="266"/>
                  </a:lnTo>
                  <a:lnTo>
                    <a:pt x="158" y="158"/>
                  </a:lnTo>
                  <a:lnTo>
                    <a:pt x="211" y="158"/>
                  </a:lnTo>
                </a:path>
              </a:pathLst>
            </a:custGeom>
            <a:solidFill>
              <a:srgbClr val="F9F9FA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0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827951" y="2472803"/>
            <a:ext cx="623380" cy="620749"/>
            <a:chOff x="5827951" y="2472803"/>
            <a:chExt cx="623380" cy="620749"/>
          </a:xfrm>
        </p:grpSpPr>
        <p:sp>
          <p:nvSpPr>
            <p:cNvPr id="11" name="Freeform 44"/>
            <p:cNvSpPr>
              <a:spLocks noChangeArrowheads="1"/>
            </p:cNvSpPr>
            <p:nvPr/>
          </p:nvSpPr>
          <p:spPr bwMode="auto">
            <a:xfrm>
              <a:off x="5827951" y="2472803"/>
              <a:ext cx="623380" cy="620749"/>
            </a:xfrm>
            <a:custGeom>
              <a:avLst/>
              <a:gdLst>
                <a:gd name="T0" fmla="*/ 1163 w 1164"/>
                <a:gd name="T1" fmla="*/ 579 h 1161"/>
                <a:gd name="T2" fmla="*/ 1163 w 1164"/>
                <a:gd name="T3" fmla="*/ 579 h 1161"/>
                <a:gd name="T4" fmla="*/ 580 w 1164"/>
                <a:gd name="T5" fmla="*/ 1160 h 1161"/>
                <a:gd name="T6" fmla="*/ 0 w 1164"/>
                <a:gd name="T7" fmla="*/ 579 h 1161"/>
                <a:gd name="T8" fmla="*/ 580 w 1164"/>
                <a:gd name="T9" fmla="*/ 0 h 1161"/>
                <a:gd name="T10" fmla="*/ 1163 w 1164"/>
                <a:gd name="T11" fmla="*/ 579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4" h="1161">
                  <a:moveTo>
                    <a:pt x="1163" y="579"/>
                  </a:moveTo>
                  <a:lnTo>
                    <a:pt x="1163" y="579"/>
                  </a:lnTo>
                  <a:cubicBezTo>
                    <a:pt x="1163" y="902"/>
                    <a:pt x="903" y="1160"/>
                    <a:pt x="580" y="1160"/>
                  </a:cubicBezTo>
                  <a:cubicBezTo>
                    <a:pt x="261" y="1160"/>
                    <a:pt x="0" y="902"/>
                    <a:pt x="0" y="579"/>
                  </a:cubicBezTo>
                  <a:cubicBezTo>
                    <a:pt x="0" y="260"/>
                    <a:pt x="261" y="0"/>
                    <a:pt x="580" y="0"/>
                  </a:cubicBezTo>
                  <a:cubicBezTo>
                    <a:pt x="903" y="0"/>
                    <a:pt x="1163" y="260"/>
                    <a:pt x="1163" y="57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0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2" name="Freeform 48"/>
            <p:cNvSpPr>
              <a:spLocks noChangeArrowheads="1"/>
            </p:cNvSpPr>
            <p:nvPr/>
          </p:nvSpPr>
          <p:spPr bwMode="auto">
            <a:xfrm>
              <a:off x="6010461" y="2588897"/>
              <a:ext cx="263099" cy="383822"/>
            </a:xfrm>
            <a:custGeom>
              <a:avLst/>
              <a:gdLst>
                <a:gd name="T0" fmla="*/ 248 w 495"/>
                <a:gd name="T1" fmla="*/ 0 h 717"/>
                <a:gd name="T2" fmla="*/ 248 w 495"/>
                <a:gd name="T3" fmla="*/ 0 h 717"/>
                <a:gd name="T4" fmla="*/ 0 w 495"/>
                <a:gd name="T5" fmla="*/ 248 h 717"/>
                <a:gd name="T6" fmla="*/ 221 w 495"/>
                <a:gd name="T7" fmla="*/ 697 h 717"/>
                <a:gd name="T8" fmla="*/ 273 w 495"/>
                <a:gd name="T9" fmla="*/ 697 h 717"/>
                <a:gd name="T10" fmla="*/ 494 w 495"/>
                <a:gd name="T11" fmla="*/ 248 h 717"/>
                <a:gd name="T12" fmla="*/ 248 w 495"/>
                <a:gd name="T13" fmla="*/ 0 h 717"/>
                <a:gd name="T14" fmla="*/ 248 w 495"/>
                <a:gd name="T15" fmla="*/ 431 h 717"/>
                <a:gd name="T16" fmla="*/ 248 w 495"/>
                <a:gd name="T17" fmla="*/ 431 h 717"/>
                <a:gd name="T18" fmla="*/ 75 w 495"/>
                <a:gd name="T19" fmla="*/ 257 h 717"/>
                <a:gd name="T20" fmla="*/ 248 w 495"/>
                <a:gd name="T21" fmla="*/ 83 h 717"/>
                <a:gd name="T22" fmla="*/ 419 w 495"/>
                <a:gd name="T23" fmla="*/ 257 h 717"/>
                <a:gd name="T24" fmla="*/ 248 w 495"/>
                <a:gd name="T25" fmla="*/ 431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717">
                  <a:moveTo>
                    <a:pt x="248" y="0"/>
                  </a:moveTo>
                  <a:lnTo>
                    <a:pt x="248" y="0"/>
                  </a:lnTo>
                  <a:cubicBezTo>
                    <a:pt x="109" y="0"/>
                    <a:pt x="0" y="108"/>
                    <a:pt x="0" y="248"/>
                  </a:cubicBezTo>
                  <a:cubicBezTo>
                    <a:pt x="0" y="384"/>
                    <a:pt x="221" y="697"/>
                    <a:pt x="221" y="697"/>
                  </a:cubicBezTo>
                  <a:cubicBezTo>
                    <a:pt x="236" y="716"/>
                    <a:pt x="258" y="716"/>
                    <a:pt x="273" y="697"/>
                  </a:cubicBezTo>
                  <a:cubicBezTo>
                    <a:pt x="273" y="697"/>
                    <a:pt x="494" y="384"/>
                    <a:pt x="494" y="248"/>
                  </a:cubicBezTo>
                  <a:cubicBezTo>
                    <a:pt x="494" y="108"/>
                    <a:pt x="385" y="0"/>
                    <a:pt x="248" y="0"/>
                  </a:cubicBezTo>
                  <a:close/>
                  <a:moveTo>
                    <a:pt x="248" y="431"/>
                  </a:moveTo>
                  <a:lnTo>
                    <a:pt x="248" y="431"/>
                  </a:lnTo>
                  <a:cubicBezTo>
                    <a:pt x="152" y="431"/>
                    <a:pt x="75" y="353"/>
                    <a:pt x="75" y="257"/>
                  </a:cubicBezTo>
                  <a:cubicBezTo>
                    <a:pt x="75" y="161"/>
                    <a:pt x="152" y="83"/>
                    <a:pt x="248" y="83"/>
                  </a:cubicBezTo>
                  <a:cubicBezTo>
                    <a:pt x="341" y="83"/>
                    <a:pt x="419" y="161"/>
                    <a:pt x="419" y="257"/>
                  </a:cubicBezTo>
                  <a:cubicBezTo>
                    <a:pt x="419" y="353"/>
                    <a:pt x="341" y="431"/>
                    <a:pt x="248" y="431"/>
                  </a:cubicBez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0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19457" y="3808543"/>
            <a:ext cx="621009" cy="623118"/>
            <a:chOff x="2719457" y="3808543"/>
            <a:chExt cx="621009" cy="623118"/>
          </a:xfrm>
        </p:grpSpPr>
        <p:sp>
          <p:nvSpPr>
            <p:cNvPr id="14" name="Freeform 43"/>
            <p:cNvSpPr>
              <a:spLocks noChangeArrowheads="1"/>
            </p:cNvSpPr>
            <p:nvPr/>
          </p:nvSpPr>
          <p:spPr bwMode="auto">
            <a:xfrm>
              <a:off x="2719457" y="3808543"/>
              <a:ext cx="621009" cy="623118"/>
            </a:xfrm>
            <a:custGeom>
              <a:avLst/>
              <a:gdLst>
                <a:gd name="T0" fmla="*/ 1160 w 1161"/>
                <a:gd name="T1" fmla="*/ 581 h 1162"/>
                <a:gd name="T2" fmla="*/ 1160 w 1161"/>
                <a:gd name="T3" fmla="*/ 581 h 1162"/>
                <a:gd name="T4" fmla="*/ 580 w 1161"/>
                <a:gd name="T5" fmla="*/ 1161 h 1162"/>
                <a:gd name="T6" fmla="*/ 0 w 1161"/>
                <a:gd name="T7" fmla="*/ 581 h 1162"/>
                <a:gd name="T8" fmla="*/ 580 w 1161"/>
                <a:gd name="T9" fmla="*/ 0 h 1162"/>
                <a:gd name="T10" fmla="*/ 1160 w 1161"/>
                <a:gd name="T11" fmla="*/ 58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1" h="1162">
                  <a:moveTo>
                    <a:pt x="1160" y="581"/>
                  </a:moveTo>
                  <a:lnTo>
                    <a:pt x="1160" y="581"/>
                  </a:lnTo>
                  <a:cubicBezTo>
                    <a:pt x="1160" y="900"/>
                    <a:pt x="900" y="1161"/>
                    <a:pt x="580" y="1161"/>
                  </a:cubicBezTo>
                  <a:cubicBezTo>
                    <a:pt x="257" y="1161"/>
                    <a:pt x="0" y="900"/>
                    <a:pt x="0" y="581"/>
                  </a:cubicBezTo>
                  <a:cubicBezTo>
                    <a:pt x="0" y="258"/>
                    <a:pt x="257" y="0"/>
                    <a:pt x="580" y="0"/>
                  </a:cubicBezTo>
                  <a:cubicBezTo>
                    <a:pt x="900" y="0"/>
                    <a:pt x="1160" y="258"/>
                    <a:pt x="1160" y="58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0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5" name="Freeform 49"/>
            <p:cNvSpPr>
              <a:spLocks noChangeArrowheads="1"/>
            </p:cNvSpPr>
            <p:nvPr/>
          </p:nvSpPr>
          <p:spPr bwMode="auto">
            <a:xfrm>
              <a:off x="2849889" y="3924565"/>
              <a:ext cx="374501" cy="374345"/>
            </a:xfrm>
            <a:custGeom>
              <a:avLst/>
              <a:gdLst>
                <a:gd name="T0" fmla="*/ 350 w 702"/>
                <a:gd name="T1" fmla="*/ 0 h 702"/>
                <a:gd name="T2" fmla="*/ 350 w 702"/>
                <a:gd name="T3" fmla="*/ 0 h 702"/>
                <a:gd name="T4" fmla="*/ 0 w 702"/>
                <a:gd name="T5" fmla="*/ 350 h 702"/>
                <a:gd name="T6" fmla="*/ 350 w 702"/>
                <a:gd name="T7" fmla="*/ 701 h 702"/>
                <a:gd name="T8" fmla="*/ 701 w 702"/>
                <a:gd name="T9" fmla="*/ 350 h 702"/>
                <a:gd name="T10" fmla="*/ 350 w 702"/>
                <a:gd name="T11" fmla="*/ 0 h 702"/>
                <a:gd name="T12" fmla="*/ 509 w 702"/>
                <a:gd name="T13" fmla="*/ 604 h 702"/>
                <a:gd name="T14" fmla="*/ 509 w 702"/>
                <a:gd name="T15" fmla="*/ 604 h 702"/>
                <a:gd name="T16" fmla="*/ 484 w 702"/>
                <a:gd name="T17" fmla="*/ 561 h 702"/>
                <a:gd name="T18" fmla="*/ 469 w 702"/>
                <a:gd name="T19" fmla="*/ 573 h 702"/>
                <a:gd name="T20" fmla="*/ 493 w 702"/>
                <a:gd name="T21" fmla="*/ 614 h 702"/>
                <a:gd name="T22" fmla="*/ 372 w 702"/>
                <a:gd name="T23" fmla="*/ 651 h 702"/>
                <a:gd name="T24" fmla="*/ 372 w 702"/>
                <a:gd name="T25" fmla="*/ 602 h 702"/>
                <a:gd name="T26" fmla="*/ 329 w 702"/>
                <a:gd name="T27" fmla="*/ 602 h 702"/>
                <a:gd name="T28" fmla="*/ 329 w 702"/>
                <a:gd name="T29" fmla="*/ 651 h 702"/>
                <a:gd name="T30" fmla="*/ 208 w 702"/>
                <a:gd name="T31" fmla="*/ 614 h 702"/>
                <a:gd name="T32" fmla="*/ 233 w 702"/>
                <a:gd name="T33" fmla="*/ 573 h 702"/>
                <a:gd name="T34" fmla="*/ 217 w 702"/>
                <a:gd name="T35" fmla="*/ 561 h 702"/>
                <a:gd name="T36" fmla="*/ 192 w 702"/>
                <a:gd name="T37" fmla="*/ 604 h 702"/>
                <a:gd name="T38" fmla="*/ 96 w 702"/>
                <a:gd name="T39" fmla="*/ 508 h 702"/>
                <a:gd name="T40" fmla="*/ 140 w 702"/>
                <a:gd name="T41" fmla="*/ 483 h 702"/>
                <a:gd name="T42" fmla="*/ 130 w 702"/>
                <a:gd name="T43" fmla="*/ 468 h 702"/>
                <a:gd name="T44" fmla="*/ 87 w 702"/>
                <a:gd name="T45" fmla="*/ 493 h 702"/>
                <a:gd name="T46" fmla="*/ 53 w 702"/>
                <a:gd name="T47" fmla="*/ 372 h 702"/>
                <a:gd name="T48" fmla="*/ 102 w 702"/>
                <a:gd name="T49" fmla="*/ 372 h 702"/>
                <a:gd name="T50" fmla="*/ 102 w 702"/>
                <a:gd name="T51" fmla="*/ 331 h 702"/>
                <a:gd name="T52" fmla="*/ 53 w 702"/>
                <a:gd name="T53" fmla="*/ 331 h 702"/>
                <a:gd name="T54" fmla="*/ 87 w 702"/>
                <a:gd name="T55" fmla="*/ 210 h 702"/>
                <a:gd name="T56" fmla="*/ 130 w 702"/>
                <a:gd name="T57" fmla="*/ 235 h 702"/>
                <a:gd name="T58" fmla="*/ 140 w 702"/>
                <a:gd name="T59" fmla="*/ 216 h 702"/>
                <a:gd name="T60" fmla="*/ 96 w 702"/>
                <a:gd name="T61" fmla="*/ 192 h 702"/>
                <a:gd name="T62" fmla="*/ 192 w 702"/>
                <a:gd name="T63" fmla="*/ 96 h 702"/>
                <a:gd name="T64" fmla="*/ 217 w 702"/>
                <a:gd name="T65" fmla="*/ 139 h 702"/>
                <a:gd name="T66" fmla="*/ 236 w 702"/>
                <a:gd name="T67" fmla="*/ 130 h 702"/>
                <a:gd name="T68" fmla="*/ 208 w 702"/>
                <a:gd name="T69" fmla="*/ 86 h 702"/>
                <a:gd name="T70" fmla="*/ 329 w 702"/>
                <a:gd name="T71" fmla="*/ 52 h 702"/>
                <a:gd name="T72" fmla="*/ 329 w 702"/>
                <a:gd name="T73" fmla="*/ 105 h 702"/>
                <a:gd name="T74" fmla="*/ 372 w 702"/>
                <a:gd name="T75" fmla="*/ 105 h 702"/>
                <a:gd name="T76" fmla="*/ 372 w 702"/>
                <a:gd name="T77" fmla="*/ 52 h 702"/>
                <a:gd name="T78" fmla="*/ 493 w 702"/>
                <a:gd name="T79" fmla="*/ 86 h 702"/>
                <a:gd name="T80" fmla="*/ 469 w 702"/>
                <a:gd name="T81" fmla="*/ 130 h 702"/>
                <a:gd name="T82" fmla="*/ 484 w 702"/>
                <a:gd name="T83" fmla="*/ 139 h 702"/>
                <a:gd name="T84" fmla="*/ 509 w 702"/>
                <a:gd name="T85" fmla="*/ 96 h 702"/>
                <a:gd name="T86" fmla="*/ 605 w 702"/>
                <a:gd name="T87" fmla="*/ 192 h 702"/>
                <a:gd name="T88" fmla="*/ 562 w 702"/>
                <a:gd name="T89" fmla="*/ 216 h 702"/>
                <a:gd name="T90" fmla="*/ 574 w 702"/>
                <a:gd name="T91" fmla="*/ 235 h 702"/>
                <a:gd name="T92" fmla="*/ 615 w 702"/>
                <a:gd name="T93" fmla="*/ 210 h 702"/>
                <a:gd name="T94" fmla="*/ 652 w 702"/>
                <a:gd name="T95" fmla="*/ 331 h 702"/>
                <a:gd name="T96" fmla="*/ 599 w 702"/>
                <a:gd name="T97" fmla="*/ 331 h 702"/>
                <a:gd name="T98" fmla="*/ 599 w 702"/>
                <a:gd name="T99" fmla="*/ 372 h 702"/>
                <a:gd name="T100" fmla="*/ 652 w 702"/>
                <a:gd name="T101" fmla="*/ 372 h 702"/>
                <a:gd name="T102" fmla="*/ 615 w 702"/>
                <a:gd name="T103" fmla="*/ 493 h 702"/>
                <a:gd name="T104" fmla="*/ 574 w 702"/>
                <a:gd name="T105" fmla="*/ 468 h 702"/>
                <a:gd name="T106" fmla="*/ 562 w 702"/>
                <a:gd name="T107" fmla="*/ 483 h 702"/>
                <a:gd name="T108" fmla="*/ 605 w 702"/>
                <a:gd name="T109" fmla="*/ 508 h 702"/>
                <a:gd name="T110" fmla="*/ 509 w 702"/>
                <a:gd name="T111" fmla="*/ 604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02" h="702">
                  <a:moveTo>
                    <a:pt x="350" y="0"/>
                  </a:moveTo>
                  <a:lnTo>
                    <a:pt x="350" y="0"/>
                  </a:lnTo>
                  <a:cubicBezTo>
                    <a:pt x="158" y="0"/>
                    <a:pt x="0" y="158"/>
                    <a:pt x="0" y="350"/>
                  </a:cubicBezTo>
                  <a:cubicBezTo>
                    <a:pt x="0" y="542"/>
                    <a:pt x="158" y="701"/>
                    <a:pt x="350" y="701"/>
                  </a:cubicBezTo>
                  <a:cubicBezTo>
                    <a:pt x="543" y="701"/>
                    <a:pt x="701" y="542"/>
                    <a:pt x="701" y="350"/>
                  </a:cubicBezTo>
                  <a:cubicBezTo>
                    <a:pt x="701" y="158"/>
                    <a:pt x="543" y="0"/>
                    <a:pt x="350" y="0"/>
                  </a:cubicBezTo>
                  <a:close/>
                  <a:moveTo>
                    <a:pt x="509" y="604"/>
                  </a:moveTo>
                  <a:lnTo>
                    <a:pt x="509" y="604"/>
                  </a:lnTo>
                  <a:cubicBezTo>
                    <a:pt x="484" y="561"/>
                    <a:pt x="484" y="561"/>
                    <a:pt x="484" y="561"/>
                  </a:cubicBezTo>
                  <a:cubicBezTo>
                    <a:pt x="469" y="573"/>
                    <a:pt x="469" y="573"/>
                    <a:pt x="469" y="573"/>
                  </a:cubicBezTo>
                  <a:cubicBezTo>
                    <a:pt x="493" y="614"/>
                    <a:pt x="493" y="614"/>
                    <a:pt x="493" y="614"/>
                  </a:cubicBezTo>
                  <a:cubicBezTo>
                    <a:pt x="456" y="635"/>
                    <a:pt x="416" y="648"/>
                    <a:pt x="372" y="651"/>
                  </a:cubicBezTo>
                  <a:cubicBezTo>
                    <a:pt x="372" y="602"/>
                    <a:pt x="372" y="602"/>
                    <a:pt x="372" y="602"/>
                  </a:cubicBezTo>
                  <a:cubicBezTo>
                    <a:pt x="329" y="602"/>
                    <a:pt x="329" y="602"/>
                    <a:pt x="329" y="602"/>
                  </a:cubicBezTo>
                  <a:cubicBezTo>
                    <a:pt x="329" y="651"/>
                    <a:pt x="329" y="651"/>
                    <a:pt x="329" y="651"/>
                  </a:cubicBezTo>
                  <a:cubicBezTo>
                    <a:pt x="286" y="648"/>
                    <a:pt x="245" y="635"/>
                    <a:pt x="208" y="614"/>
                  </a:cubicBezTo>
                  <a:cubicBezTo>
                    <a:pt x="233" y="573"/>
                    <a:pt x="233" y="573"/>
                    <a:pt x="233" y="573"/>
                  </a:cubicBezTo>
                  <a:cubicBezTo>
                    <a:pt x="217" y="561"/>
                    <a:pt x="217" y="561"/>
                    <a:pt x="217" y="561"/>
                  </a:cubicBezTo>
                  <a:cubicBezTo>
                    <a:pt x="192" y="604"/>
                    <a:pt x="192" y="604"/>
                    <a:pt x="192" y="604"/>
                  </a:cubicBezTo>
                  <a:cubicBezTo>
                    <a:pt x="152" y="580"/>
                    <a:pt x="121" y="549"/>
                    <a:pt x="96" y="508"/>
                  </a:cubicBezTo>
                  <a:cubicBezTo>
                    <a:pt x="140" y="483"/>
                    <a:pt x="140" y="483"/>
                    <a:pt x="140" y="483"/>
                  </a:cubicBezTo>
                  <a:cubicBezTo>
                    <a:pt x="130" y="468"/>
                    <a:pt x="130" y="468"/>
                    <a:pt x="130" y="468"/>
                  </a:cubicBezTo>
                  <a:cubicBezTo>
                    <a:pt x="87" y="493"/>
                    <a:pt x="87" y="493"/>
                    <a:pt x="87" y="493"/>
                  </a:cubicBezTo>
                  <a:cubicBezTo>
                    <a:pt x="65" y="456"/>
                    <a:pt x="56" y="406"/>
                    <a:pt x="53" y="372"/>
                  </a:cubicBezTo>
                  <a:cubicBezTo>
                    <a:pt x="102" y="372"/>
                    <a:pt x="102" y="372"/>
                    <a:pt x="102" y="372"/>
                  </a:cubicBezTo>
                  <a:cubicBezTo>
                    <a:pt x="102" y="331"/>
                    <a:pt x="102" y="331"/>
                    <a:pt x="102" y="331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6" y="288"/>
                    <a:pt x="65" y="245"/>
                    <a:pt x="87" y="210"/>
                  </a:cubicBezTo>
                  <a:cubicBezTo>
                    <a:pt x="130" y="235"/>
                    <a:pt x="130" y="235"/>
                    <a:pt x="130" y="235"/>
                  </a:cubicBezTo>
                  <a:cubicBezTo>
                    <a:pt x="140" y="216"/>
                    <a:pt x="140" y="216"/>
                    <a:pt x="140" y="216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121" y="152"/>
                    <a:pt x="152" y="121"/>
                    <a:pt x="192" y="96"/>
                  </a:cubicBezTo>
                  <a:cubicBezTo>
                    <a:pt x="217" y="139"/>
                    <a:pt x="217" y="139"/>
                    <a:pt x="217" y="139"/>
                  </a:cubicBezTo>
                  <a:cubicBezTo>
                    <a:pt x="236" y="130"/>
                    <a:pt x="236" y="130"/>
                    <a:pt x="236" y="13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45" y="65"/>
                    <a:pt x="286" y="55"/>
                    <a:pt x="329" y="52"/>
                  </a:cubicBezTo>
                  <a:cubicBezTo>
                    <a:pt x="329" y="105"/>
                    <a:pt x="329" y="105"/>
                    <a:pt x="329" y="105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72" y="52"/>
                    <a:pt x="372" y="52"/>
                    <a:pt x="372" y="52"/>
                  </a:cubicBezTo>
                  <a:cubicBezTo>
                    <a:pt x="416" y="55"/>
                    <a:pt x="456" y="65"/>
                    <a:pt x="493" y="86"/>
                  </a:cubicBezTo>
                  <a:cubicBezTo>
                    <a:pt x="469" y="130"/>
                    <a:pt x="469" y="130"/>
                    <a:pt x="469" y="130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49" y="121"/>
                    <a:pt x="580" y="152"/>
                    <a:pt x="605" y="192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74" y="235"/>
                    <a:pt x="574" y="235"/>
                    <a:pt x="574" y="235"/>
                  </a:cubicBezTo>
                  <a:cubicBezTo>
                    <a:pt x="615" y="210"/>
                    <a:pt x="615" y="210"/>
                    <a:pt x="615" y="210"/>
                  </a:cubicBezTo>
                  <a:cubicBezTo>
                    <a:pt x="636" y="245"/>
                    <a:pt x="648" y="288"/>
                    <a:pt x="652" y="331"/>
                  </a:cubicBezTo>
                  <a:cubicBezTo>
                    <a:pt x="599" y="331"/>
                    <a:pt x="599" y="331"/>
                    <a:pt x="599" y="331"/>
                  </a:cubicBezTo>
                  <a:cubicBezTo>
                    <a:pt x="599" y="372"/>
                    <a:pt x="599" y="372"/>
                    <a:pt x="599" y="372"/>
                  </a:cubicBezTo>
                  <a:cubicBezTo>
                    <a:pt x="652" y="372"/>
                    <a:pt x="652" y="372"/>
                    <a:pt x="652" y="372"/>
                  </a:cubicBezTo>
                  <a:cubicBezTo>
                    <a:pt x="648" y="406"/>
                    <a:pt x="636" y="456"/>
                    <a:pt x="615" y="493"/>
                  </a:cubicBezTo>
                  <a:cubicBezTo>
                    <a:pt x="574" y="468"/>
                    <a:pt x="574" y="468"/>
                    <a:pt x="574" y="468"/>
                  </a:cubicBezTo>
                  <a:cubicBezTo>
                    <a:pt x="562" y="483"/>
                    <a:pt x="562" y="483"/>
                    <a:pt x="562" y="483"/>
                  </a:cubicBezTo>
                  <a:cubicBezTo>
                    <a:pt x="605" y="508"/>
                    <a:pt x="605" y="508"/>
                    <a:pt x="605" y="508"/>
                  </a:cubicBezTo>
                  <a:cubicBezTo>
                    <a:pt x="580" y="549"/>
                    <a:pt x="549" y="580"/>
                    <a:pt x="509" y="604"/>
                  </a:cubicBez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0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6" name="Freeform 50"/>
            <p:cNvSpPr>
              <a:spLocks noChangeArrowheads="1"/>
            </p:cNvSpPr>
            <p:nvPr/>
          </p:nvSpPr>
          <p:spPr bwMode="auto">
            <a:xfrm>
              <a:off x="3013370" y="4019408"/>
              <a:ext cx="87700" cy="116094"/>
            </a:xfrm>
            <a:custGeom>
              <a:avLst/>
              <a:gdLst>
                <a:gd name="T0" fmla="*/ 16 w 169"/>
                <a:gd name="T1" fmla="*/ 0 h 221"/>
                <a:gd name="T2" fmla="*/ 16 w 169"/>
                <a:gd name="T3" fmla="*/ 0 h 221"/>
                <a:gd name="T4" fmla="*/ 18 w 169"/>
                <a:gd name="T5" fmla="*/ 24 h 221"/>
                <a:gd name="T6" fmla="*/ 22 w 169"/>
                <a:gd name="T7" fmla="*/ 49 h 221"/>
                <a:gd name="T8" fmla="*/ 25 w 169"/>
                <a:gd name="T9" fmla="*/ 74 h 221"/>
                <a:gd name="T10" fmla="*/ 28 w 169"/>
                <a:gd name="T11" fmla="*/ 102 h 221"/>
                <a:gd name="T12" fmla="*/ 28 w 169"/>
                <a:gd name="T13" fmla="*/ 204 h 221"/>
                <a:gd name="T14" fmla="*/ 16 w 169"/>
                <a:gd name="T15" fmla="*/ 189 h 221"/>
                <a:gd name="T16" fmla="*/ 90 w 169"/>
                <a:gd name="T17" fmla="*/ 192 h 221"/>
                <a:gd name="T18" fmla="*/ 112 w 169"/>
                <a:gd name="T19" fmla="*/ 195 h 221"/>
                <a:gd name="T20" fmla="*/ 131 w 169"/>
                <a:gd name="T21" fmla="*/ 198 h 221"/>
                <a:gd name="T22" fmla="*/ 168 w 169"/>
                <a:gd name="T23" fmla="*/ 204 h 221"/>
                <a:gd name="T24" fmla="*/ 131 w 169"/>
                <a:gd name="T25" fmla="*/ 210 h 221"/>
                <a:gd name="T26" fmla="*/ 112 w 169"/>
                <a:gd name="T27" fmla="*/ 214 h 221"/>
                <a:gd name="T28" fmla="*/ 90 w 169"/>
                <a:gd name="T29" fmla="*/ 214 h 221"/>
                <a:gd name="T30" fmla="*/ 16 w 169"/>
                <a:gd name="T31" fmla="*/ 216 h 221"/>
                <a:gd name="T32" fmla="*/ 0 w 169"/>
                <a:gd name="T33" fmla="*/ 220 h 221"/>
                <a:gd name="T34" fmla="*/ 0 w 169"/>
                <a:gd name="T35" fmla="*/ 204 h 221"/>
                <a:gd name="T36" fmla="*/ 0 w 169"/>
                <a:gd name="T37" fmla="*/ 102 h 221"/>
                <a:gd name="T38" fmla="*/ 3 w 169"/>
                <a:gd name="T39" fmla="*/ 74 h 221"/>
                <a:gd name="T40" fmla="*/ 6 w 169"/>
                <a:gd name="T41" fmla="*/ 49 h 221"/>
                <a:gd name="T42" fmla="*/ 9 w 169"/>
                <a:gd name="T43" fmla="*/ 24 h 221"/>
                <a:gd name="T44" fmla="*/ 16 w 169"/>
                <a:gd name="T45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" h="221">
                  <a:moveTo>
                    <a:pt x="16" y="0"/>
                  </a:moveTo>
                  <a:lnTo>
                    <a:pt x="16" y="0"/>
                  </a:lnTo>
                  <a:cubicBezTo>
                    <a:pt x="16" y="6"/>
                    <a:pt x="18" y="15"/>
                    <a:pt x="18" y="24"/>
                  </a:cubicBezTo>
                  <a:cubicBezTo>
                    <a:pt x="18" y="33"/>
                    <a:pt x="22" y="40"/>
                    <a:pt x="22" y="49"/>
                  </a:cubicBezTo>
                  <a:cubicBezTo>
                    <a:pt x="22" y="58"/>
                    <a:pt x="25" y="68"/>
                    <a:pt x="25" y="74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36"/>
                    <a:pt x="28" y="170"/>
                    <a:pt x="28" y="204"/>
                  </a:cubicBezTo>
                  <a:cubicBezTo>
                    <a:pt x="16" y="189"/>
                    <a:pt x="16" y="189"/>
                    <a:pt x="16" y="189"/>
                  </a:cubicBezTo>
                  <a:cubicBezTo>
                    <a:pt x="40" y="189"/>
                    <a:pt x="65" y="192"/>
                    <a:pt x="90" y="192"/>
                  </a:cubicBezTo>
                  <a:cubicBezTo>
                    <a:pt x="99" y="192"/>
                    <a:pt x="106" y="195"/>
                    <a:pt x="112" y="195"/>
                  </a:cubicBezTo>
                  <a:cubicBezTo>
                    <a:pt x="118" y="195"/>
                    <a:pt x="124" y="195"/>
                    <a:pt x="131" y="198"/>
                  </a:cubicBezTo>
                  <a:cubicBezTo>
                    <a:pt x="143" y="198"/>
                    <a:pt x="155" y="201"/>
                    <a:pt x="168" y="204"/>
                  </a:cubicBezTo>
                  <a:cubicBezTo>
                    <a:pt x="155" y="207"/>
                    <a:pt x="143" y="207"/>
                    <a:pt x="131" y="210"/>
                  </a:cubicBezTo>
                  <a:cubicBezTo>
                    <a:pt x="124" y="210"/>
                    <a:pt x="118" y="210"/>
                    <a:pt x="112" y="214"/>
                  </a:cubicBezTo>
                  <a:cubicBezTo>
                    <a:pt x="106" y="214"/>
                    <a:pt x="99" y="214"/>
                    <a:pt x="90" y="214"/>
                  </a:cubicBezTo>
                  <a:cubicBezTo>
                    <a:pt x="65" y="216"/>
                    <a:pt x="40" y="216"/>
                    <a:pt x="16" y="2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70"/>
                    <a:pt x="0" y="136"/>
                    <a:pt x="0" y="102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68"/>
                    <a:pt x="6" y="58"/>
                    <a:pt x="6" y="49"/>
                  </a:cubicBezTo>
                  <a:cubicBezTo>
                    <a:pt x="6" y="40"/>
                    <a:pt x="9" y="33"/>
                    <a:pt x="9" y="24"/>
                  </a:cubicBezTo>
                  <a:cubicBezTo>
                    <a:pt x="9" y="15"/>
                    <a:pt x="12" y="6"/>
                    <a:pt x="16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0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344" y="5076577"/>
            <a:ext cx="621009" cy="620749"/>
            <a:chOff x="4754344" y="5076577"/>
            <a:chExt cx="621009" cy="620749"/>
          </a:xfrm>
        </p:grpSpPr>
        <p:sp>
          <p:nvSpPr>
            <p:cNvPr id="18" name="Freeform 41"/>
            <p:cNvSpPr>
              <a:spLocks noChangeArrowheads="1"/>
            </p:cNvSpPr>
            <p:nvPr/>
          </p:nvSpPr>
          <p:spPr bwMode="auto">
            <a:xfrm>
              <a:off x="4754344" y="5076577"/>
              <a:ext cx="621009" cy="620749"/>
            </a:xfrm>
            <a:custGeom>
              <a:avLst/>
              <a:gdLst>
                <a:gd name="T0" fmla="*/ 1160 w 1161"/>
                <a:gd name="T1" fmla="*/ 1119 h 1161"/>
                <a:gd name="T2" fmla="*/ 1160 w 1161"/>
                <a:gd name="T3" fmla="*/ 1119 h 1161"/>
                <a:gd name="T4" fmla="*/ 1120 w 1161"/>
                <a:gd name="T5" fmla="*/ 1160 h 1161"/>
                <a:gd name="T6" fmla="*/ 40 w 1161"/>
                <a:gd name="T7" fmla="*/ 1160 h 1161"/>
                <a:gd name="T8" fmla="*/ 0 w 1161"/>
                <a:gd name="T9" fmla="*/ 1119 h 1161"/>
                <a:gd name="T10" fmla="*/ 0 w 1161"/>
                <a:gd name="T11" fmla="*/ 40 h 1161"/>
                <a:gd name="T12" fmla="*/ 40 w 1161"/>
                <a:gd name="T13" fmla="*/ 0 h 1161"/>
                <a:gd name="T14" fmla="*/ 1120 w 1161"/>
                <a:gd name="T15" fmla="*/ 0 h 1161"/>
                <a:gd name="T16" fmla="*/ 1160 w 1161"/>
                <a:gd name="T17" fmla="*/ 40 h 1161"/>
                <a:gd name="T18" fmla="*/ 1160 w 1161"/>
                <a:gd name="T19" fmla="*/ 1119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1" h="1161">
                  <a:moveTo>
                    <a:pt x="1160" y="1119"/>
                  </a:moveTo>
                  <a:lnTo>
                    <a:pt x="1160" y="1119"/>
                  </a:lnTo>
                  <a:cubicBezTo>
                    <a:pt x="1160" y="1141"/>
                    <a:pt x="1141" y="1160"/>
                    <a:pt x="1120" y="1160"/>
                  </a:cubicBezTo>
                  <a:cubicBezTo>
                    <a:pt x="40" y="1160"/>
                    <a:pt x="40" y="1160"/>
                    <a:pt x="40" y="1160"/>
                  </a:cubicBezTo>
                  <a:cubicBezTo>
                    <a:pt x="18" y="1160"/>
                    <a:pt x="0" y="1141"/>
                    <a:pt x="0" y="11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41" y="0"/>
                    <a:pt x="1160" y="18"/>
                    <a:pt x="1160" y="40"/>
                  </a:cubicBezTo>
                  <a:lnTo>
                    <a:pt x="1160" y="1119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0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grpSp>
          <p:nvGrpSpPr>
            <p:cNvPr id="19" name="Group 1"/>
            <p:cNvGrpSpPr/>
            <p:nvPr/>
          </p:nvGrpSpPr>
          <p:grpSpPr>
            <a:xfrm>
              <a:off x="4865747" y="5218733"/>
              <a:ext cx="376872" cy="345914"/>
              <a:chOff x="9914220" y="8470732"/>
              <a:chExt cx="672924" cy="617647"/>
            </a:xfrm>
          </p:grpSpPr>
          <p:sp>
            <p:nvSpPr>
              <p:cNvPr id="20" name="Freeform 51"/>
              <p:cNvSpPr>
                <a:spLocks noChangeArrowheads="1"/>
              </p:cNvSpPr>
              <p:nvPr/>
            </p:nvSpPr>
            <p:spPr bwMode="auto">
              <a:xfrm>
                <a:off x="9914220" y="8986848"/>
                <a:ext cx="110038" cy="101531"/>
              </a:xfrm>
              <a:custGeom>
                <a:avLst/>
                <a:gdLst>
                  <a:gd name="T0" fmla="*/ 19 w 119"/>
                  <a:gd name="T1" fmla="*/ 65 h 110"/>
                  <a:gd name="T2" fmla="*/ 0 w 119"/>
                  <a:gd name="T3" fmla="*/ 47 h 110"/>
                  <a:gd name="T4" fmla="*/ 0 w 119"/>
                  <a:gd name="T5" fmla="*/ 109 h 110"/>
                  <a:gd name="T6" fmla="*/ 118 w 119"/>
                  <a:gd name="T7" fmla="*/ 109 h 110"/>
                  <a:gd name="T8" fmla="*/ 118 w 119"/>
                  <a:gd name="T9" fmla="*/ 0 h 110"/>
                  <a:gd name="T10" fmla="*/ 91 w 119"/>
                  <a:gd name="T11" fmla="*/ 0 h 110"/>
                  <a:gd name="T12" fmla="*/ 19 w 119"/>
                  <a:gd name="T13" fmla="*/ 6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110">
                    <a:moveTo>
                      <a:pt x="19" y="65"/>
                    </a:moveTo>
                    <a:lnTo>
                      <a:pt x="0" y="47"/>
                    </a:lnTo>
                    <a:lnTo>
                      <a:pt x="0" y="109"/>
                    </a:lnTo>
                    <a:lnTo>
                      <a:pt x="118" y="109"/>
                    </a:lnTo>
                    <a:lnTo>
                      <a:pt x="118" y="0"/>
                    </a:lnTo>
                    <a:lnTo>
                      <a:pt x="91" y="0"/>
                    </a:lnTo>
                    <a:lnTo>
                      <a:pt x="19" y="65"/>
                    </a:lnTo>
                  </a:path>
                </a:pathLst>
              </a:custGeom>
              <a:solidFill>
                <a:srgbClr val="F9F9FA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000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21" name="Freeform 52"/>
              <p:cNvSpPr>
                <a:spLocks noChangeArrowheads="1"/>
              </p:cNvSpPr>
              <p:nvPr/>
            </p:nvSpPr>
            <p:spPr bwMode="auto">
              <a:xfrm>
                <a:off x="10062348" y="8868395"/>
                <a:ext cx="101574" cy="219984"/>
              </a:xfrm>
              <a:custGeom>
                <a:avLst/>
                <a:gdLst>
                  <a:gd name="T0" fmla="*/ 62 w 110"/>
                  <a:gd name="T1" fmla="*/ 0 h 234"/>
                  <a:gd name="T2" fmla="*/ 0 w 110"/>
                  <a:gd name="T3" fmla="*/ 59 h 234"/>
                  <a:gd name="T4" fmla="*/ 0 w 110"/>
                  <a:gd name="T5" fmla="*/ 233 h 234"/>
                  <a:gd name="T6" fmla="*/ 109 w 110"/>
                  <a:gd name="T7" fmla="*/ 233 h 234"/>
                  <a:gd name="T8" fmla="*/ 109 w 110"/>
                  <a:gd name="T9" fmla="*/ 15 h 234"/>
                  <a:gd name="T10" fmla="*/ 62 w 110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234">
                    <a:moveTo>
                      <a:pt x="62" y="0"/>
                    </a:moveTo>
                    <a:lnTo>
                      <a:pt x="0" y="59"/>
                    </a:lnTo>
                    <a:lnTo>
                      <a:pt x="0" y="233"/>
                    </a:lnTo>
                    <a:lnTo>
                      <a:pt x="109" y="233"/>
                    </a:lnTo>
                    <a:lnTo>
                      <a:pt x="109" y="15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F9F9FA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000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22" name="Freeform 53"/>
              <p:cNvSpPr>
                <a:spLocks noChangeArrowheads="1"/>
              </p:cNvSpPr>
              <p:nvPr/>
            </p:nvSpPr>
            <p:spPr bwMode="auto">
              <a:xfrm>
                <a:off x="10193547" y="8876856"/>
                <a:ext cx="110038" cy="211523"/>
              </a:xfrm>
              <a:custGeom>
                <a:avLst/>
                <a:gdLst>
                  <a:gd name="T0" fmla="*/ 84 w 119"/>
                  <a:gd name="T1" fmla="*/ 44 h 225"/>
                  <a:gd name="T2" fmla="*/ 0 w 119"/>
                  <a:gd name="T3" fmla="*/ 16 h 225"/>
                  <a:gd name="T4" fmla="*/ 0 w 119"/>
                  <a:gd name="T5" fmla="*/ 224 h 225"/>
                  <a:gd name="T6" fmla="*/ 118 w 119"/>
                  <a:gd name="T7" fmla="*/ 224 h 225"/>
                  <a:gd name="T8" fmla="*/ 118 w 119"/>
                  <a:gd name="T9" fmla="*/ 0 h 225"/>
                  <a:gd name="T10" fmla="*/ 84 w 119"/>
                  <a:gd name="T11" fmla="*/ 4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225">
                    <a:moveTo>
                      <a:pt x="84" y="44"/>
                    </a:moveTo>
                    <a:lnTo>
                      <a:pt x="0" y="16"/>
                    </a:lnTo>
                    <a:lnTo>
                      <a:pt x="0" y="224"/>
                    </a:lnTo>
                    <a:lnTo>
                      <a:pt x="118" y="224"/>
                    </a:lnTo>
                    <a:lnTo>
                      <a:pt x="118" y="0"/>
                    </a:lnTo>
                    <a:lnTo>
                      <a:pt x="84" y="44"/>
                    </a:lnTo>
                  </a:path>
                </a:pathLst>
              </a:custGeom>
              <a:solidFill>
                <a:srgbClr val="F9F9FA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000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23" name="Freeform 54"/>
              <p:cNvSpPr>
                <a:spLocks noChangeArrowheads="1"/>
              </p:cNvSpPr>
              <p:nvPr/>
            </p:nvSpPr>
            <p:spPr bwMode="auto">
              <a:xfrm>
                <a:off x="10341675" y="8686486"/>
                <a:ext cx="101574" cy="397663"/>
              </a:xfrm>
              <a:custGeom>
                <a:avLst/>
                <a:gdLst>
                  <a:gd name="T0" fmla="*/ 96 w 110"/>
                  <a:gd name="T1" fmla="*/ 12 h 420"/>
                  <a:gd name="T2" fmla="*/ 0 w 110"/>
                  <a:gd name="T3" fmla="*/ 143 h 420"/>
                  <a:gd name="T4" fmla="*/ 0 w 110"/>
                  <a:gd name="T5" fmla="*/ 419 h 420"/>
                  <a:gd name="T6" fmla="*/ 109 w 110"/>
                  <a:gd name="T7" fmla="*/ 419 h 420"/>
                  <a:gd name="T8" fmla="*/ 109 w 110"/>
                  <a:gd name="T9" fmla="*/ 0 h 420"/>
                  <a:gd name="T10" fmla="*/ 96 w 110"/>
                  <a:gd name="T11" fmla="*/ 12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420">
                    <a:moveTo>
                      <a:pt x="96" y="12"/>
                    </a:moveTo>
                    <a:lnTo>
                      <a:pt x="0" y="143"/>
                    </a:lnTo>
                    <a:lnTo>
                      <a:pt x="0" y="419"/>
                    </a:lnTo>
                    <a:lnTo>
                      <a:pt x="109" y="419"/>
                    </a:lnTo>
                    <a:lnTo>
                      <a:pt x="109" y="0"/>
                    </a:lnTo>
                    <a:lnTo>
                      <a:pt x="96" y="12"/>
                    </a:lnTo>
                  </a:path>
                </a:pathLst>
              </a:custGeom>
              <a:solidFill>
                <a:srgbClr val="F9F9FA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000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24" name="Freeform 55"/>
              <p:cNvSpPr>
                <a:spLocks noChangeArrowheads="1"/>
              </p:cNvSpPr>
              <p:nvPr/>
            </p:nvSpPr>
            <p:spPr bwMode="auto">
              <a:xfrm>
                <a:off x="10477106" y="8572263"/>
                <a:ext cx="110038" cy="516116"/>
              </a:xfrm>
              <a:custGeom>
                <a:avLst/>
                <a:gdLst>
                  <a:gd name="T0" fmla="*/ 0 w 118"/>
                  <a:gd name="T1" fmla="*/ 87 h 541"/>
                  <a:gd name="T2" fmla="*/ 0 w 118"/>
                  <a:gd name="T3" fmla="*/ 540 h 541"/>
                  <a:gd name="T4" fmla="*/ 117 w 118"/>
                  <a:gd name="T5" fmla="*/ 540 h 541"/>
                  <a:gd name="T6" fmla="*/ 117 w 118"/>
                  <a:gd name="T7" fmla="*/ 0 h 541"/>
                  <a:gd name="T8" fmla="*/ 0 w 118"/>
                  <a:gd name="T9" fmla="*/ 87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41">
                    <a:moveTo>
                      <a:pt x="0" y="87"/>
                    </a:moveTo>
                    <a:lnTo>
                      <a:pt x="0" y="540"/>
                    </a:lnTo>
                    <a:lnTo>
                      <a:pt x="117" y="540"/>
                    </a:lnTo>
                    <a:lnTo>
                      <a:pt x="117" y="0"/>
                    </a:lnTo>
                    <a:lnTo>
                      <a:pt x="0" y="87"/>
                    </a:lnTo>
                  </a:path>
                </a:pathLst>
              </a:custGeom>
              <a:solidFill>
                <a:srgbClr val="F9F9FA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000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25" name="Freeform 56"/>
              <p:cNvSpPr>
                <a:spLocks noChangeArrowheads="1"/>
              </p:cNvSpPr>
              <p:nvPr/>
            </p:nvSpPr>
            <p:spPr bwMode="auto">
              <a:xfrm>
                <a:off x="9914220" y="8470732"/>
                <a:ext cx="668692" cy="520346"/>
              </a:xfrm>
              <a:custGeom>
                <a:avLst/>
                <a:gdLst>
                  <a:gd name="T0" fmla="*/ 584 w 702"/>
                  <a:gd name="T1" fmla="*/ 96 h 547"/>
                  <a:gd name="T2" fmla="*/ 497 w 702"/>
                  <a:gd name="T3" fmla="*/ 164 h 547"/>
                  <a:gd name="T4" fmla="*/ 351 w 702"/>
                  <a:gd name="T5" fmla="*/ 353 h 547"/>
                  <a:gd name="T6" fmla="*/ 199 w 702"/>
                  <a:gd name="T7" fmla="*/ 304 h 547"/>
                  <a:gd name="T8" fmla="*/ 0 w 702"/>
                  <a:gd name="T9" fmla="*/ 490 h 547"/>
                  <a:gd name="T10" fmla="*/ 0 w 702"/>
                  <a:gd name="T11" fmla="*/ 527 h 547"/>
                  <a:gd name="T12" fmla="*/ 22 w 702"/>
                  <a:gd name="T13" fmla="*/ 546 h 547"/>
                  <a:gd name="T14" fmla="*/ 214 w 702"/>
                  <a:gd name="T15" fmla="*/ 363 h 547"/>
                  <a:gd name="T16" fmla="*/ 370 w 702"/>
                  <a:gd name="T17" fmla="*/ 415 h 547"/>
                  <a:gd name="T18" fmla="*/ 534 w 702"/>
                  <a:gd name="T19" fmla="*/ 198 h 547"/>
                  <a:gd name="T20" fmla="*/ 584 w 702"/>
                  <a:gd name="T21" fmla="*/ 161 h 547"/>
                  <a:gd name="T22" fmla="*/ 701 w 702"/>
                  <a:gd name="T23" fmla="*/ 68 h 547"/>
                  <a:gd name="T24" fmla="*/ 701 w 702"/>
                  <a:gd name="T25" fmla="*/ 0 h 547"/>
                  <a:gd name="T26" fmla="*/ 584 w 702"/>
                  <a:gd name="T27" fmla="*/ 96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2" h="547">
                    <a:moveTo>
                      <a:pt x="584" y="96"/>
                    </a:moveTo>
                    <a:lnTo>
                      <a:pt x="497" y="164"/>
                    </a:lnTo>
                    <a:lnTo>
                      <a:pt x="351" y="353"/>
                    </a:lnTo>
                    <a:lnTo>
                      <a:pt x="199" y="304"/>
                    </a:lnTo>
                    <a:lnTo>
                      <a:pt x="0" y="490"/>
                    </a:lnTo>
                    <a:lnTo>
                      <a:pt x="0" y="527"/>
                    </a:lnTo>
                    <a:lnTo>
                      <a:pt x="22" y="546"/>
                    </a:lnTo>
                    <a:lnTo>
                      <a:pt x="214" y="363"/>
                    </a:lnTo>
                    <a:lnTo>
                      <a:pt x="370" y="415"/>
                    </a:lnTo>
                    <a:lnTo>
                      <a:pt x="534" y="198"/>
                    </a:lnTo>
                    <a:lnTo>
                      <a:pt x="584" y="161"/>
                    </a:lnTo>
                    <a:lnTo>
                      <a:pt x="701" y="68"/>
                    </a:lnTo>
                    <a:lnTo>
                      <a:pt x="701" y="0"/>
                    </a:lnTo>
                    <a:lnTo>
                      <a:pt x="584" y="96"/>
                    </a:lnTo>
                  </a:path>
                </a:pathLst>
              </a:custGeom>
              <a:solidFill>
                <a:srgbClr val="F9F9FA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000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951740" y="2105115"/>
            <a:ext cx="623380" cy="1225369"/>
            <a:chOff x="972060" y="2508340"/>
            <a:chExt cx="623380" cy="1225369"/>
          </a:xfrm>
        </p:grpSpPr>
        <p:grpSp>
          <p:nvGrpSpPr>
            <p:cNvPr id="27" name="组合 26"/>
            <p:cNvGrpSpPr/>
            <p:nvPr/>
          </p:nvGrpSpPr>
          <p:grpSpPr>
            <a:xfrm>
              <a:off x="972060" y="2508340"/>
              <a:ext cx="623380" cy="620749"/>
              <a:chOff x="972060" y="2508340"/>
              <a:chExt cx="623380" cy="620749"/>
            </a:xfrm>
          </p:grpSpPr>
          <p:sp>
            <p:nvSpPr>
              <p:cNvPr id="29" name="Freeform 40"/>
              <p:cNvSpPr>
                <a:spLocks noChangeArrowheads="1"/>
              </p:cNvSpPr>
              <p:nvPr/>
            </p:nvSpPr>
            <p:spPr bwMode="auto">
              <a:xfrm>
                <a:off x="972060" y="2508340"/>
                <a:ext cx="623380" cy="620749"/>
              </a:xfrm>
              <a:custGeom>
                <a:avLst/>
                <a:gdLst>
                  <a:gd name="T0" fmla="*/ 1163 w 1164"/>
                  <a:gd name="T1" fmla="*/ 1119 h 1161"/>
                  <a:gd name="T2" fmla="*/ 1163 w 1164"/>
                  <a:gd name="T3" fmla="*/ 1119 h 1161"/>
                  <a:gd name="T4" fmla="*/ 1120 w 1164"/>
                  <a:gd name="T5" fmla="*/ 1160 h 1161"/>
                  <a:gd name="T6" fmla="*/ 44 w 1164"/>
                  <a:gd name="T7" fmla="*/ 1160 h 1161"/>
                  <a:gd name="T8" fmla="*/ 0 w 1164"/>
                  <a:gd name="T9" fmla="*/ 1119 h 1161"/>
                  <a:gd name="T10" fmla="*/ 0 w 1164"/>
                  <a:gd name="T11" fmla="*/ 43 h 1161"/>
                  <a:gd name="T12" fmla="*/ 44 w 1164"/>
                  <a:gd name="T13" fmla="*/ 0 h 1161"/>
                  <a:gd name="T14" fmla="*/ 1120 w 1164"/>
                  <a:gd name="T15" fmla="*/ 0 h 1161"/>
                  <a:gd name="T16" fmla="*/ 1163 w 1164"/>
                  <a:gd name="T17" fmla="*/ 43 h 1161"/>
                  <a:gd name="T18" fmla="*/ 1163 w 1164"/>
                  <a:gd name="T19" fmla="*/ 1119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4" h="1161">
                    <a:moveTo>
                      <a:pt x="1163" y="1119"/>
                    </a:moveTo>
                    <a:lnTo>
                      <a:pt x="1163" y="1119"/>
                    </a:lnTo>
                    <a:cubicBezTo>
                      <a:pt x="1163" y="1141"/>
                      <a:pt x="1145" y="1160"/>
                      <a:pt x="1120" y="1160"/>
                    </a:cubicBezTo>
                    <a:cubicBezTo>
                      <a:pt x="44" y="1160"/>
                      <a:pt x="44" y="1160"/>
                      <a:pt x="44" y="1160"/>
                    </a:cubicBezTo>
                    <a:cubicBezTo>
                      <a:pt x="19" y="1160"/>
                      <a:pt x="0" y="1141"/>
                      <a:pt x="0" y="111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8"/>
                      <a:pt x="19" y="0"/>
                      <a:pt x="44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45" y="0"/>
                      <a:pt x="1163" y="18"/>
                      <a:pt x="1163" y="43"/>
                    </a:cubicBezTo>
                    <a:lnTo>
                      <a:pt x="1163" y="111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000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30" name="Freeform 47"/>
              <p:cNvSpPr>
                <a:spLocks noChangeArrowheads="1"/>
              </p:cNvSpPr>
              <p:nvPr/>
            </p:nvSpPr>
            <p:spPr bwMode="auto">
              <a:xfrm>
                <a:off x="1114276" y="2645758"/>
                <a:ext cx="346059" cy="345914"/>
              </a:xfrm>
              <a:custGeom>
                <a:avLst/>
                <a:gdLst>
                  <a:gd name="T0" fmla="*/ 614 w 649"/>
                  <a:gd name="T1" fmla="*/ 381 h 649"/>
                  <a:gd name="T2" fmla="*/ 648 w 649"/>
                  <a:gd name="T3" fmla="*/ 298 h 649"/>
                  <a:gd name="T4" fmla="*/ 593 w 649"/>
                  <a:gd name="T5" fmla="*/ 267 h 649"/>
                  <a:gd name="T6" fmla="*/ 555 w 649"/>
                  <a:gd name="T7" fmla="*/ 173 h 649"/>
                  <a:gd name="T8" fmla="*/ 571 w 649"/>
                  <a:gd name="T9" fmla="*/ 111 h 649"/>
                  <a:gd name="T10" fmla="*/ 490 w 649"/>
                  <a:gd name="T11" fmla="*/ 77 h 649"/>
                  <a:gd name="T12" fmla="*/ 428 w 649"/>
                  <a:gd name="T13" fmla="*/ 105 h 649"/>
                  <a:gd name="T14" fmla="*/ 382 w 649"/>
                  <a:gd name="T15" fmla="*/ 31 h 649"/>
                  <a:gd name="T16" fmla="*/ 301 w 649"/>
                  <a:gd name="T17" fmla="*/ 0 h 649"/>
                  <a:gd name="T18" fmla="*/ 267 w 649"/>
                  <a:gd name="T19" fmla="*/ 56 h 649"/>
                  <a:gd name="T20" fmla="*/ 174 w 649"/>
                  <a:gd name="T21" fmla="*/ 93 h 649"/>
                  <a:gd name="T22" fmla="*/ 112 w 649"/>
                  <a:gd name="T23" fmla="*/ 77 h 649"/>
                  <a:gd name="T24" fmla="*/ 77 w 649"/>
                  <a:gd name="T25" fmla="*/ 158 h 649"/>
                  <a:gd name="T26" fmla="*/ 106 w 649"/>
                  <a:gd name="T27" fmla="*/ 220 h 649"/>
                  <a:gd name="T28" fmla="*/ 34 w 649"/>
                  <a:gd name="T29" fmla="*/ 267 h 649"/>
                  <a:gd name="T30" fmla="*/ 0 w 649"/>
                  <a:gd name="T31" fmla="*/ 347 h 649"/>
                  <a:gd name="T32" fmla="*/ 56 w 649"/>
                  <a:gd name="T33" fmla="*/ 381 h 649"/>
                  <a:gd name="T34" fmla="*/ 93 w 649"/>
                  <a:gd name="T35" fmla="*/ 475 h 649"/>
                  <a:gd name="T36" fmla="*/ 77 w 649"/>
                  <a:gd name="T37" fmla="*/ 536 h 649"/>
                  <a:gd name="T38" fmla="*/ 158 w 649"/>
                  <a:gd name="T39" fmla="*/ 571 h 649"/>
                  <a:gd name="T40" fmla="*/ 220 w 649"/>
                  <a:gd name="T41" fmla="*/ 543 h 649"/>
                  <a:gd name="T42" fmla="*/ 267 w 649"/>
                  <a:gd name="T43" fmla="*/ 614 h 649"/>
                  <a:gd name="T44" fmla="*/ 348 w 649"/>
                  <a:gd name="T45" fmla="*/ 648 h 649"/>
                  <a:gd name="T46" fmla="*/ 382 w 649"/>
                  <a:gd name="T47" fmla="*/ 592 h 649"/>
                  <a:gd name="T48" fmla="*/ 474 w 649"/>
                  <a:gd name="T49" fmla="*/ 552 h 649"/>
                  <a:gd name="T50" fmla="*/ 537 w 649"/>
                  <a:gd name="T51" fmla="*/ 571 h 649"/>
                  <a:gd name="T52" fmla="*/ 571 w 649"/>
                  <a:gd name="T53" fmla="*/ 490 h 649"/>
                  <a:gd name="T54" fmla="*/ 543 w 649"/>
                  <a:gd name="T55" fmla="*/ 428 h 649"/>
                  <a:gd name="T56" fmla="*/ 614 w 649"/>
                  <a:gd name="T57" fmla="*/ 381 h 649"/>
                  <a:gd name="T58" fmla="*/ 322 w 649"/>
                  <a:gd name="T59" fmla="*/ 484 h 649"/>
                  <a:gd name="T60" fmla="*/ 322 w 649"/>
                  <a:gd name="T61" fmla="*/ 161 h 649"/>
                  <a:gd name="T62" fmla="*/ 322 w 649"/>
                  <a:gd name="T63" fmla="*/ 48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9" h="649">
                    <a:moveTo>
                      <a:pt x="614" y="381"/>
                    </a:moveTo>
                    <a:lnTo>
                      <a:pt x="614" y="381"/>
                    </a:lnTo>
                    <a:cubicBezTo>
                      <a:pt x="633" y="381"/>
                      <a:pt x="648" y="366"/>
                      <a:pt x="648" y="347"/>
                    </a:cubicBezTo>
                    <a:cubicBezTo>
                      <a:pt x="648" y="298"/>
                      <a:pt x="648" y="298"/>
                      <a:pt x="648" y="298"/>
                    </a:cubicBezTo>
                    <a:cubicBezTo>
                      <a:pt x="648" y="282"/>
                      <a:pt x="633" y="267"/>
                      <a:pt x="614" y="267"/>
                    </a:cubicBezTo>
                    <a:cubicBezTo>
                      <a:pt x="593" y="267"/>
                      <a:pt x="593" y="267"/>
                      <a:pt x="593" y="267"/>
                    </a:cubicBezTo>
                    <a:cubicBezTo>
                      <a:pt x="574" y="267"/>
                      <a:pt x="555" y="254"/>
                      <a:pt x="552" y="242"/>
                    </a:cubicBezTo>
                    <a:cubicBezTo>
                      <a:pt x="549" y="230"/>
                      <a:pt x="540" y="186"/>
                      <a:pt x="555" y="173"/>
                    </a:cubicBezTo>
                    <a:cubicBezTo>
                      <a:pt x="571" y="158"/>
                      <a:pt x="571" y="158"/>
                      <a:pt x="571" y="158"/>
                    </a:cubicBezTo>
                    <a:cubicBezTo>
                      <a:pt x="583" y="146"/>
                      <a:pt x="583" y="124"/>
                      <a:pt x="571" y="111"/>
                    </a:cubicBezTo>
                    <a:cubicBezTo>
                      <a:pt x="537" y="77"/>
                      <a:pt x="537" y="77"/>
                      <a:pt x="537" y="77"/>
                    </a:cubicBezTo>
                    <a:cubicBezTo>
                      <a:pt x="525" y="65"/>
                      <a:pt x="503" y="65"/>
                      <a:pt x="490" y="77"/>
                    </a:cubicBezTo>
                    <a:cubicBezTo>
                      <a:pt x="474" y="93"/>
                      <a:pt x="474" y="93"/>
                      <a:pt x="474" y="93"/>
                    </a:cubicBezTo>
                    <a:cubicBezTo>
                      <a:pt x="462" y="105"/>
                      <a:pt x="441" y="111"/>
                      <a:pt x="428" y="105"/>
                    </a:cubicBezTo>
                    <a:cubicBezTo>
                      <a:pt x="416" y="99"/>
                      <a:pt x="382" y="74"/>
                      <a:pt x="382" y="56"/>
                    </a:cubicBezTo>
                    <a:cubicBezTo>
                      <a:pt x="382" y="31"/>
                      <a:pt x="382" y="31"/>
                      <a:pt x="382" y="31"/>
                    </a:cubicBezTo>
                    <a:cubicBezTo>
                      <a:pt x="382" y="15"/>
                      <a:pt x="366" y="0"/>
                      <a:pt x="348" y="0"/>
                    </a:cubicBezTo>
                    <a:cubicBezTo>
                      <a:pt x="301" y="0"/>
                      <a:pt x="301" y="0"/>
                      <a:pt x="301" y="0"/>
                    </a:cubicBezTo>
                    <a:cubicBezTo>
                      <a:pt x="282" y="0"/>
                      <a:pt x="267" y="15"/>
                      <a:pt x="267" y="31"/>
                    </a:cubicBezTo>
                    <a:cubicBezTo>
                      <a:pt x="267" y="56"/>
                      <a:pt x="267" y="56"/>
                      <a:pt x="267" y="56"/>
                    </a:cubicBezTo>
                    <a:cubicBezTo>
                      <a:pt x="267" y="74"/>
                      <a:pt x="258" y="89"/>
                      <a:pt x="242" y="96"/>
                    </a:cubicBezTo>
                    <a:cubicBezTo>
                      <a:pt x="229" y="99"/>
                      <a:pt x="186" y="105"/>
                      <a:pt x="174" y="93"/>
                    </a:cubicBezTo>
                    <a:cubicBezTo>
                      <a:pt x="158" y="77"/>
                      <a:pt x="158" y="77"/>
                      <a:pt x="158" y="77"/>
                    </a:cubicBezTo>
                    <a:cubicBezTo>
                      <a:pt x="146" y="65"/>
                      <a:pt x="124" y="65"/>
                      <a:pt x="112" y="77"/>
                    </a:cubicBezTo>
                    <a:cubicBezTo>
                      <a:pt x="77" y="111"/>
                      <a:pt x="77" y="111"/>
                      <a:pt x="77" y="111"/>
                    </a:cubicBezTo>
                    <a:cubicBezTo>
                      <a:pt x="65" y="124"/>
                      <a:pt x="65" y="146"/>
                      <a:pt x="77" y="158"/>
                    </a:cubicBezTo>
                    <a:cubicBezTo>
                      <a:pt x="93" y="173"/>
                      <a:pt x="93" y="173"/>
                      <a:pt x="93" y="173"/>
                    </a:cubicBezTo>
                    <a:cubicBezTo>
                      <a:pt x="106" y="186"/>
                      <a:pt x="112" y="208"/>
                      <a:pt x="106" y="220"/>
                    </a:cubicBezTo>
                    <a:cubicBezTo>
                      <a:pt x="99" y="232"/>
                      <a:pt x="75" y="267"/>
                      <a:pt x="56" y="267"/>
                    </a:cubicBezTo>
                    <a:cubicBezTo>
                      <a:pt x="34" y="267"/>
                      <a:pt x="34" y="267"/>
                      <a:pt x="34" y="267"/>
                    </a:cubicBezTo>
                    <a:cubicBezTo>
                      <a:pt x="16" y="267"/>
                      <a:pt x="0" y="282"/>
                      <a:pt x="0" y="298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0" y="366"/>
                      <a:pt x="16" y="381"/>
                      <a:pt x="34" y="381"/>
                    </a:cubicBezTo>
                    <a:cubicBezTo>
                      <a:pt x="56" y="381"/>
                      <a:pt x="56" y="381"/>
                      <a:pt x="56" y="381"/>
                    </a:cubicBezTo>
                    <a:cubicBezTo>
                      <a:pt x="75" y="381"/>
                      <a:pt x="93" y="391"/>
                      <a:pt x="96" y="403"/>
                    </a:cubicBezTo>
                    <a:cubicBezTo>
                      <a:pt x="99" y="419"/>
                      <a:pt x="106" y="459"/>
                      <a:pt x="93" y="475"/>
                    </a:cubicBezTo>
                    <a:cubicBezTo>
                      <a:pt x="77" y="490"/>
                      <a:pt x="77" y="490"/>
                      <a:pt x="77" y="490"/>
                    </a:cubicBezTo>
                    <a:cubicBezTo>
                      <a:pt x="65" y="502"/>
                      <a:pt x="65" y="521"/>
                      <a:pt x="77" y="536"/>
                    </a:cubicBezTo>
                    <a:cubicBezTo>
                      <a:pt x="112" y="571"/>
                      <a:pt x="112" y="571"/>
                      <a:pt x="112" y="571"/>
                    </a:cubicBezTo>
                    <a:cubicBezTo>
                      <a:pt x="124" y="583"/>
                      <a:pt x="146" y="583"/>
                      <a:pt x="158" y="571"/>
                    </a:cubicBezTo>
                    <a:cubicBezTo>
                      <a:pt x="174" y="552"/>
                      <a:pt x="174" y="552"/>
                      <a:pt x="174" y="552"/>
                    </a:cubicBezTo>
                    <a:cubicBezTo>
                      <a:pt x="186" y="540"/>
                      <a:pt x="208" y="536"/>
                      <a:pt x="220" y="543"/>
                    </a:cubicBezTo>
                    <a:cubicBezTo>
                      <a:pt x="233" y="549"/>
                      <a:pt x="267" y="574"/>
                      <a:pt x="267" y="592"/>
                    </a:cubicBezTo>
                    <a:cubicBezTo>
                      <a:pt x="267" y="614"/>
                      <a:pt x="267" y="614"/>
                      <a:pt x="267" y="614"/>
                    </a:cubicBezTo>
                    <a:cubicBezTo>
                      <a:pt x="267" y="633"/>
                      <a:pt x="282" y="648"/>
                      <a:pt x="301" y="648"/>
                    </a:cubicBezTo>
                    <a:cubicBezTo>
                      <a:pt x="348" y="648"/>
                      <a:pt x="348" y="648"/>
                      <a:pt x="348" y="648"/>
                    </a:cubicBezTo>
                    <a:cubicBezTo>
                      <a:pt x="366" y="648"/>
                      <a:pt x="382" y="633"/>
                      <a:pt x="382" y="614"/>
                    </a:cubicBezTo>
                    <a:cubicBezTo>
                      <a:pt x="382" y="592"/>
                      <a:pt x="382" y="592"/>
                      <a:pt x="382" y="592"/>
                    </a:cubicBezTo>
                    <a:cubicBezTo>
                      <a:pt x="382" y="574"/>
                      <a:pt x="391" y="555"/>
                      <a:pt x="406" y="552"/>
                    </a:cubicBezTo>
                    <a:cubicBezTo>
                      <a:pt x="419" y="545"/>
                      <a:pt x="462" y="540"/>
                      <a:pt x="474" y="552"/>
                    </a:cubicBezTo>
                    <a:cubicBezTo>
                      <a:pt x="490" y="571"/>
                      <a:pt x="490" y="571"/>
                      <a:pt x="490" y="571"/>
                    </a:cubicBezTo>
                    <a:cubicBezTo>
                      <a:pt x="503" y="583"/>
                      <a:pt x="525" y="583"/>
                      <a:pt x="537" y="571"/>
                    </a:cubicBezTo>
                    <a:cubicBezTo>
                      <a:pt x="571" y="536"/>
                      <a:pt x="571" y="536"/>
                      <a:pt x="571" y="536"/>
                    </a:cubicBezTo>
                    <a:cubicBezTo>
                      <a:pt x="583" y="521"/>
                      <a:pt x="583" y="502"/>
                      <a:pt x="571" y="490"/>
                    </a:cubicBezTo>
                    <a:cubicBezTo>
                      <a:pt x="555" y="475"/>
                      <a:pt x="555" y="475"/>
                      <a:pt x="555" y="475"/>
                    </a:cubicBezTo>
                    <a:cubicBezTo>
                      <a:pt x="540" y="459"/>
                      <a:pt x="537" y="440"/>
                      <a:pt x="543" y="428"/>
                    </a:cubicBezTo>
                    <a:cubicBezTo>
                      <a:pt x="549" y="415"/>
                      <a:pt x="574" y="381"/>
                      <a:pt x="593" y="381"/>
                    </a:cubicBezTo>
                    <a:lnTo>
                      <a:pt x="614" y="381"/>
                    </a:lnTo>
                    <a:close/>
                    <a:moveTo>
                      <a:pt x="322" y="484"/>
                    </a:moveTo>
                    <a:lnTo>
                      <a:pt x="322" y="484"/>
                    </a:lnTo>
                    <a:cubicBezTo>
                      <a:pt x="236" y="484"/>
                      <a:pt x="161" y="412"/>
                      <a:pt x="161" y="323"/>
                    </a:cubicBezTo>
                    <a:cubicBezTo>
                      <a:pt x="161" y="232"/>
                      <a:pt x="236" y="161"/>
                      <a:pt x="322" y="161"/>
                    </a:cubicBezTo>
                    <a:cubicBezTo>
                      <a:pt x="412" y="161"/>
                      <a:pt x="487" y="232"/>
                      <a:pt x="487" y="323"/>
                    </a:cubicBezTo>
                    <a:cubicBezTo>
                      <a:pt x="487" y="412"/>
                      <a:pt x="412" y="484"/>
                      <a:pt x="322" y="484"/>
                    </a:cubicBez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000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endParaRPr>
              </a:p>
            </p:txBody>
          </p:sp>
        </p:grpSp>
        <p:sp>
          <p:nvSpPr>
            <p:cNvPr id="28" name="TextBox 71"/>
            <p:cNvSpPr txBox="1"/>
            <p:nvPr/>
          </p:nvSpPr>
          <p:spPr>
            <a:xfrm>
              <a:off x="1027393" y="3183164"/>
              <a:ext cx="491490" cy="550545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endParaRPr lang="id-ID" sz="2400" b="1" dirty="0">
                <a:solidFill>
                  <a:srgbClr val="19477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083659" y="2533296"/>
            <a:ext cx="1302206" cy="1221631"/>
            <a:chOff x="10083659" y="2533296"/>
            <a:chExt cx="1302206" cy="1221631"/>
          </a:xfrm>
        </p:grpSpPr>
        <p:grpSp>
          <p:nvGrpSpPr>
            <p:cNvPr id="32" name="组合 31"/>
            <p:cNvGrpSpPr/>
            <p:nvPr/>
          </p:nvGrpSpPr>
          <p:grpSpPr>
            <a:xfrm>
              <a:off x="10419931" y="2533296"/>
              <a:ext cx="623380" cy="620749"/>
              <a:chOff x="10419931" y="2533296"/>
              <a:chExt cx="623380" cy="620749"/>
            </a:xfrm>
          </p:grpSpPr>
          <p:sp>
            <p:nvSpPr>
              <p:cNvPr id="34" name="Freeform 44"/>
              <p:cNvSpPr>
                <a:spLocks noChangeArrowheads="1"/>
              </p:cNvSpPr>
              <p:nvPr/>
            </p:nvSpPr>
            <p:spPr bwMode="auto">
              <a:xfrm>
                <a:off x="10419931" y="2533296"/>
                <a:ext cx="623380" cy="620749"/>
              </a:xfrm>
              <a:custGeom>
                <a:avLst/>
                <a:gdLst>
                  <a:gd name="T0" fmla="*/ 1163 w 1164"/>
                  <a:gd name="T1" fmla="*/ 579 h 1161"/>
                  <a:gd name="T2" fmla="*/ 1163 w 1164"/>
                  <a:gd name="T3" fmla="*/ 579 h 1161"/>
                  <a:gd name="T4" fmla="*/ 580 w 1164"/>
                  <a:gd name="T5" fmla="*/ 1160 h 1161"/>
                  <a:gd name="T6" fmla="*/ 0 w 1164"/>
                  <a:gd name="T7" fmla="*/ 579 h 1161"/>
                  <a:gd name="T8" fmla="*/ 580 w 1164"/>
                  <a:gd name="T9" fmla="*/ 0 h 1161"/>
                  <a:gd name="T10" fmla="*/ 1163 w 1164"/>
                  <a:gd name="T11" fmla="*/ 579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4" h="1161">
                    <a:moveTo>
                      <a:pt x="1163" y="579"/>
                    </a:moveTo>
                    <a:lnTo>
                      <a:pt x="1163" y="579"/>
                    </a:lnTo>
                    <a:cubicBezTo>
                      <a:pt x="1163" y="902"/>
                      <a:pt x="903" y="1160"/>
                      <a:pt x="580" y="1160"/>
                    </a:cubicBezTo>
                    <a:cubicBezTo>
                      <a:pt x="261" y="1160"/>
                      <a:pt x="0" y="902"/>
                      <a:pt x="0" y="579"/>
                    </a:cubicBezTo>
                    <a:cubicBezTo>
                      <a:pt x="0" y="260"/>
                      <a:pt x="261" y="0"/>
                      <a:pt x="580" y="0"/>
                    </a:cubicBezTo>
                    <a:cubicBezTo>
                      <a:pt x="903" y="0"/>
                      <a:pt x="1163" y="260"/>
                      <a:pt x="1163" y="579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000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35" name="Freeform 67"/>
              <p:cNvSpPr>
                <a:spLocks noChangeArrowheads="1"/>
              </p:cNvSpPr>
              <p:nvPr/>
            </p:nvSpPr>
            <p:spPr bwMode="auto">
              <a:xfrm>
                <a:off x="10597503" y="2593223"/>
                <a:ext cx="383417" cy="445951"/>
              </a:xfrm>
              <a:custGeom>
                <a:avLst/>
                <a:gdLst>
                  <a:gd name="T0" fmla="*/ 434 w 453"/>
                  <a:gd name="T1" fmla="*/ 186 h 533"/>
                  <a:gd name="T2" fmla="*/ 434 w 453"/>
                  <a:gd name="T3" fmla="*/ 186 h 533"/>
                  <a:gd name="T4" fmla="*/ 44 w 453"/>
                  <a:gd name="T5" fmla="*/ 160 h 533"/>
                  <a:gd name="T6" fmla="*/ 0 w 453"/>
                  <a:gd name="T7" fmla="*/ 178 h 533"/>
                  <a:gd name="T8" fmla="*/ 88 w 453"/>
                  <a:gd name="T9" fmla="*/ 532 h 533"/>
                  <a:gd name="T10" fmla="*/ 141 w 453"/>
                  <a:gd name="T11" fmla="*/ 532 h 533"/>
                  <a:gd name="T12" fmla="*/ 97 w 453"/>
                  <a:gd name="T13" fmla="*/ 355 h 533"/>
                  <a:gd name="T14" fmla="*/ 443 w 453"/>
                  <a:gd name="T15" fmla="*/ 195 h 533"/>
                  <a:gd name="T16" fmla="*/ 434 w 453"/>
                  <a:gd name="T17" fmla="*/ 186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" h="533">
                    <a:moveTo>
                      <a:pt x="434" y="186"/>
                    </a:moveTo>
                    <a:lnTo>
                      <a:pt x="434" y="186"/>
                    </a:lnTo>
                    <a:cubicBezTo>
                      <a:pt x="151" y="301"/>
                      <a:pt x="266" y="0"/>
                      <a:pt x="44" y="160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88" y="532"/>
                      <a:pt x="88" y="532"/>
                      <a:pt x="88" y="532"/>
                    </a:cubicBezTo>
                    <a:cubicBezTo>
                      <a:pt x="141" y="532"/>
                      <a:pt x="141" y="532"/>
                      <a:pt x="141" y="532"/>
                    </a:cubicBezTo>
                    <a:cubicBezTo>
                      <a:pt x="97" y="355"/>
                      <a:pt x="97" y="355"/>
                      <a:pt x="97" y="355"/>
                    </a:cubicBezTo>
                    <a:cubicBezTo>
                      <a:pt x="293" y="195"/>
                      <a:pt x="213" y="532"/>
                      <a:pt x="443" y="195"/>
                    </a:cubicBezTo>
                    <a:cubicBezTo>
                      <a:pt x="452" y="195"/>
                      <a:pt x="443" y="186"/>
                      <a:pt x="434" y="18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sz="1000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endParaRPr>
              </a:p>
            </p:txBody>
          </p:sp>
        </p:grpSp>
        <p:sp>
          <p:nvSpPr>
            <p:cNvPr id="33" name="TextBox 72"/>
            <p:cNvSpPr txBox="1"/>
            <p:nvPr/>
          </p:nvSpPr>
          <p:spPr>
            <a:xfrm>
              <a:off x="10083659" y="3200966"/>
              <a:ext cx="1302206" cy="553961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id-ID" sz="2400" b="1" dirty="0">
                  <a:solidFill>
                    <a:srgbClr val="19477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Finish</a:t>
              </a:r>
            </a:p>
          </p:txBody>
        </p:sp>
      </p:grpSp>
      <p:sp>
        <p:nvSpPr>
          <p:cNvPr id="36" name="文本框 66"/>
          <p:cNvSpPr txBox="1"/>
          <p:nvPr/>
        </p:nvSpPr>
        <p:spPr>
          <a:xfrm>
            <a:off x="5340289" y="1506734"/>
            <a:ext cx="1576907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65" dirty="0">
                <a:solidFill>
                  <a:srgbClr val="26262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rPr>
              <a:t>在这里添加你的文字，图片也可以。在这里可以添加文字内容。</a:t>
            </a:r>
          </a:p>
        </p:txBody>
      </p:sp>
      <p:sp>
        <p:nvSpPr>
          <p:cNvPr id="40" name="文本框 66"/>
          <p:cNvSpPr txBox="1"/>
          <p:nvPr/>
        </p:nvSpPr>
        <p:spPr>
          <a:xfrm>
            <a:off x="8485941" y="3987567"/>
            <a:ext cx="1576907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65" dirty="0">
                <a:solidFill>
                  <a:srgbClr val="26262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rPr>
              <a:t>在这里添加你的文字，图片也可以。在这里可以添加文字内容。</a:t>
            </a:r>
          </a:p>
        </p:txBody>
      </p:sp>
      <p:sp>
        <p:nvSpPr>
          <p:cNvPr id="41" name="文本框 66"/>
          <p:cNvSpPr txBox="1"/>
          <p:nvPr/>
        </p:nvSpPr>
        <p:spPr>
          <a:xfrm>
            <a:off x="9943167" y="1382707"/>
            <a:ext cx="1576907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65" dirty="0">
                <a:solidFill>
                  <a:srgbClr val="26262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rPr>
              <a:t>在这里添加你的文字，图片也可以。在这里可以添加文字内容。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015" y="1059815"/>
            <a:ext cx="8097520" cy="469392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663065" y="3002915"/>
            <a:ext cx="871855" cy="23526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eaVert" wrap="square" lIns="63500" tIns="25400" rIns="63500" bIns="25400" anchor="t" anchorCtr="0">
            <a:norm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endParaRPr lang="en-US" altLang="zh-CN" sz="1600" kern="10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92580" y="2866390"/>
            <a:ext cx="1009650" cy="202755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sp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32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GUI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32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界面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32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设计</a:t>
            </a:r>
            <a:endParaRPr lang="zh-CN" altLang="zh-CN" sz="3200" b="1" kern="1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54"/>
          <p:cNvSpPr>
            <a:spLocks noChangeArrowheads="1"/>
          </p:cNvSpPr>
          <p:nvPr/>
        </p:nvSpPr>
        <p:spPr bwMode="auto">
          <a:xfrm>
            <a:off x="1358265" y="1205865"/>
            <a:ext cx="760095" cy="727710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zh-CN" altLang="en-US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6" y="2004752"/>
            <a:ext cx="6247111" cy="343657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0" y="354330"/>
            <a:ext cx="5657215" cy="56953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5525" y="1276350"/>
            <a:ext cx="3342640" cy="7283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zh-CN" sz="2800" b="1" kern="100">
                <a:latin typeface="+mj-lt"/>
                <a:ea typeface="+mj-lt"/>
                <a:cs typeface="Times New Roman" panose="02020603050405020304" pitchFamily="18" charset="0"/>
                <a:sym typeface="+mn-ea"/>
              </a:rPr>
              <a:t>界面样例及代码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40205" y="3035300"/>
            <a:ext cx="9040495" cy="101473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感</a:t>
            </a:r>
            <a:r>
              <a:rPr lang="en-US" altLang="zh-CN" sz="6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6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谢</a:t>
            </a:r>
            <a:r>
              <a:rPr lang="en-US" altLang="zh-CN" sz="6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6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您</a:t>
            </a:r>
            <a:r>
              <a:rPr lang="en-US" altLang="zh-CN" sz="6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6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</a:t>
            </a:r>
            <a:r>
              <a:rPr lang="en-US" altLang="zh-CN" sz="6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6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观</a:t>
            </a:r>
            <a:r>
              <a:rPr lang="en-US" altLang="zh-CN" sz="6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6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看</a:t>
            </a:r>
          </a:p>
        </p:txBody>
      </p:sp>
      <p:sp>
        <p:nvSpPr>
          <p:cNvPr id="6" name="矩形 5"/>
          <p:cNvSpPr/>
          <p:nvPr/>
        </p:nvSpPr>
        <p:spPr>
          <a:xfrm>
            <a:off x="2344324" y="4331390"/>
            <a:ext cx="741264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Thanks for your watching </a:t>
            </a:r>
            <a:r>
              <a:rPr lang="zh-CN" altLang="en-US" sz="1200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！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544511" y="1446667"/>
            <a:ext cx="1102438" cy="1102778"/>
            <a:chOff x="4046338" y="5108725"/>
            <a:chExt cx="579438" cy="579617"/>
          </a:xfrm>
          <a:effectLst>
            <a:outerShdw blurRad="50800" dist="25400" dir="5400000" sx="102000" sy="102000" algn="ctr" rotWithShape="0">
              <a:srgbClr val="000000">
                <a:alpha val="43137"/>
              </a:srgbClr>
            </a:outerShdw>
          </a:effectLst>
        </p:grpSpPr>
        <p:sp>
          <p:nvSpPr>
            <p:cNvPr id="7" name="Oval 54"/>
            <p:cNvSpPr>
              <a:spLocks noChangeArrowheads="1"/>
            </p:cNvSpPr>
            <p:nvPr/>
          </p:nvSpPr>
          <p:spPr bwMode="auto">
            <a:xfrm>
              <a:off x="4046338" y="5108725"/>
              <a:ext cx="579438" cy="57961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grpSp>
          <p:nvGrpSpPr>
            <p:cNvPr id="8" name="Group 55"/>
            <p:cNvGrpSpPr/>
            <p:nvPr/>
          </p:nvGrpSpPr>
          <p:grpSpPr bwMode="auto">
            <a:xfrm>
              <a:off x="4236839" y="5267524"/>
              <a:ext cx="201613" cy="255667"/>
              <a:chOff x="0" y="0"/>
              <a:chExt cx="127" cy="161"/>
            </a:xfrm>
          </p:grpSpPr>
          <p:sp>
            <p:nvSpPr>
              <p:cNvPr id="9" name="Freeform 56"/>
              <p:cNvSpPr/>
              <p:nvPr/>
            </p:nvSpPr>
            <p:spPr bwMode="auto">
              <a:xfrm>
                <a:off x="0" y="0"/>
                <a:ext cx="127" cy="161"/>
              </a:xfrm>
              <a:custGeom>
                <a:avLst/>
                <a:gdLst>
                  <a:gd name="T0" fmla="*/ 17 w 77"/>
                  <a:gd name="T1" fmla="*/ 90 h 98"/>
                  <a:gd name="T2" fmla="*/ 9 w 77"/>
                  <a:gd name="T3" fmla="*/ 90 h 98"/>
                  <a:gd name="T4" fmla="*/ 9 w 77"/>
                  <a:gd name="T5" fmla="*/ 8 h 98"/>
                  <a:gd name="T6" fmla="*/ 72 w 77"/>
                  <a:gd name="T7" fmla="*/ 8 h 98"/>
                  <a:gd name="T8" fmla="*/ 77 w 77"/>
                  <a:gd name="T9" fmla="*/ 4 h 98"/>
                  <a:gd name="T10" fmla="*/ 72 w 77"/>
                  <a:gd name="T11" fmla="*/ 0 h 98"/>
                  <a:gd name="T12" fmla="*/ 4 w 77"/>
                  <a:gd name="T13" fmla="*/ 0 h 98"/>
                  <a:gd name="T14" fmla="*/ 0 w 77"/>
                  <a:gd name="T15" fmla="*/ 4 h 98"/>
                  <a:gd name="T16" fmla="*/ 0 w 77"/>
                  <a:gd name="T17" fmla="*/ 94 h 98"/>
                  <a:gd name="T18" fmla="*/ 4 w 77"/>
                  <a:gd name="T19" fmla="*/ 98 h 98"/>
                  <a:gd name="T20" fmla="*/ 17 w 77"/>
                  <a:gd name="T21" fmla="*/ 98 h 98"/>
                  <a:gd name="T22" fmla="*/ 21 w 77"/>
                  <a:gd name="T23" fmla="*/ 94 h 98"/>
                  <a:gd name="T24" fmla="*/ 17 w 77"/>
                  <a:gd name="T25" fmla="*/ 9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98">
                    <a:moveTo>
                      <a:pt x="17" y="90"/>
                    </a:moveTo>
                    <a:cubicBezTo>
                      <a:pt x="9" y="90"/>
                      <a:pt x="9" y="90"/>
                      <a:pt x="9" y="9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5" y="8"/>
                      <a:pt x="77" y="6"/>
                      <a:pt x="77" y="4"/>
                    </a:cubicBezTo>
                    <a:cubicBezTo>
                      <a:pt x="77" y="1"/>
                      <a:pt x="75" y="0"/>
                      <a:pt x="7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7"/>
                      <a:pt x="2" y="98"/>
                      <a:pt x="4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9" y="98"/>
                      <a:pt x="21" y="97"/>
                      <a:pt x="21" y="94"/>
                    </a:cubicBezTo>
                    <a:cubicBezTo>
                      <a:pt x="21" y="92"/>
                      <a:pt x="19" y="90"/>
                      <a:pt x="17" y="9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0" name="Freeform 57"/>
              <p:cNvSpPr/>
              <p:nvPr/>
            </p:nvSpPr>
            <p:spPr bwMode="auto">
              <a:xfrm>
                <a:off x="79" y="94"/>
                <a:ext cx="48" cy="67"/>
              </a:xfrm>
              <a:custGeom>
                <a:avLst/>
                <a:gdLst>
                  <a:gd name="T0" fmla="*/ 24 w 29"/>
                  <a:gd name="T1" fmla="*/ 0 h 41"/>
                  <a:gd name="T2" fmla="*/ 20 w 29"/>
                  <a:gd name="T3" fmla="*/ 5 h 41"/>
                  <a:gd name="T4" fmla="*/ 20 w 29"/>
                  <a:gd name="T5" fmla="*/ 33 h 41"/>
                  <a:gd name="T6" fmla="*/ 4 w 29"/>
                  <a:gd name="T7" fmla="*/ 33 h 41"/>
                  <a:gd name="T8" fmla="*/ 0 w 29"/>
                  <a:gd name="T9" fmla="*/ 37 h 41"/>
                  <a:gd name="T10" fmla="*/ 4 w 29"/>
                  <a:gd name="T11" fmla="*/ 41 h 41"/>
                  <a:gd name="T12" fmla="*/ 24 w 29"/>
                  <a:gd name="T13" fmla="*/ 41 h 41"/>
                  <a:gd name="T14" fmla="*/ 27 w 29"/>
                  <a:gd name="T15" fmla="*/ 40 h 41"/>
                  <a:gd name="T16" fmla="*/ 29 w 29"/>
                  <a:gd name="T17" fmla="*/ 37 h 41"/>
                  <a:gd name="T18" fmla="*/ 29 w 29"/>
                  <a:gd name="T19" fmla="*/ 5 h 41"/>
                  <a:gd name="T20" fmla="*/ 24 w 29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41">
                    <a:moveTo>
                      <a:pt x="24" y="0"/>
                    </a:moveTo>
                    <a:cubicBezTo>
                      <a:pt x="22" y="0"/>
                      <a:pt x="20" y="2"/>
                      <a:pt x="20" y="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2" y="33"/>
                      <a:pt x="0" y="35"/>
                      <a:pt x="0" y="37"/>
                    </a:cubicBezTo>
                    <a:cubicBezTo>
                      <a:pt x="0" y="40"/>
                      <a:pt x="2" y="41"/>
                      <a:pt x="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6" y="41"/>
                      <a:pt x="27" y="41"/>
                      <a:pt x="27" y="40"/>
                    </a:cubicBezTo>
                    <a:cubicBezTo>
                      <a:pt x="28" y="39"/>
                      <a:pt x="29" y="38"/>
                      <a:pt x="29" y="37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2"/>
                      <a:pt x="27" y="0"/>
                      <a:pt x="2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1" name="Freeform 58"/>
              <p:cNvSpPr>
                <a:spLocks noEditPoints="1"/>
              </p:cNvSpPr>
              <p:nvPr/>
            </p:nvSpPr>
            <p:spPr bwMode="auto">
              <a:xfrm>
                <a:off x="45" y="33"/>
                <a:ext cx="78" cy="115"/>
              </a:xfrm>
              <a:custGeom>
                <a:avLst/>
                <a:gdLst>
                  <a:gd name="T0" fmla="*/ 42 w 48"/>
                  <a:gd name="T1" fmla="*/ 2 h 70"/>
                  <a:gd name="T2" fmla="*/ 37 w 48"/>
                  <a:gd name="T3" fmla="*/ 0 h 70"/>
                  <a:gd name="T4" fmla="*/ 28 w 48"/>
                  <a:gd name="T5" fmla="*/ 5 h 70"/>
                  <a:gd name="T6" fmla="*/ 1 w 48"/>
                  <a:gd name="T7" fmla="*/ 53 h 70"/>
                  <a:gd name="T8" fmla="*/ 0 w 48"/>
                  <a:gd name="T9" fmla="*/ 55 h 70"/>
                  <a:gd name="T10" fmla="*/ 1 w 48"/>
                  <a:gd name="T11" fmla="*/ 66 h 70"/>
                  <a:gd name="T12" fmla="*/ 3 w 48"/>
                  <a:gd name="T13" fmla="*/ 69 h 70"/>
                  <a:gd name="T14" fmla="*/ 5 w 48"/>
                  <a:gd name="T15" fmla="*/ 70 h 70"/>
                  <a:gd name="T16" fmla="*/ 7 w 48"/>
                  <a:gd name="T17" fmla="*/ 69 h 70"/>
                  <a:gd name="T18" fmla="*/ 17 w 48"/>
                  <a:gd name="T19" fmla="*/ 64 h 70"/>
                  <a:gd name="T20" fmla="*/ 18 w 48"/>
                  <a:gd name="T21" fmla="*/ 63 h 70"/>
                  <a:gd name="T22" fmla="*/ 46 w 48"/>
                  <a:gd name="T23" fmla="*/ 15 h 70"/>
                  <a:gd name="T24" fmla="*/ 42 w 48"/>
                  <a:gd name="T25" fmla="*/ 2 h 70"/>
                  <a:gd name="T26" fmla="*/ 38 w 48"/>
                  <a:gd name="T27" fmla="*/ 11 h 70"/>
                  <a:gd name="T28" fmla="*/ 11 w 48"/>
                  <a:gd name="T29" fmla="*/ 57 h 70"/>
                  <a:gd name="T30" fmla="*/ 9 w 48"/>
                  <a:gd name="T31" fmla="*/ 59 h 70"/>
                  <a:gd name="T32" fmla="*/ 9 w 48"/>
                  <a:gd name="T33" fmla="*/ 56 h 70"/>
                  <a:gd name="T34" fmla="*/ 36 w 48"/>
                  <a:gd name="T35" fmla="*/ 9 h 70"/>
                  <a:gd name="T36" fmla="*/ 38 w 48"/>
                  <a:gd name="T37" fmla="*/ 9 h 70"/>
                  <a:gd name="T38" fmla="*/ 38 w 48"/>
                  <a:gd name="T39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70">
                    <a:moveTo>
                      <a:pt x="42" y="2"/>
                    </a:moveTo>
                    <a:cubicBezTo>
                      <a:pt x="40" y="1"/>
                      <a:pt x="39" y="0"/>
                      <a:pt x="37" y="0"/>
                    </a:cubicBezTo>
                    <a:cubicBezTo>
                      <a:pt x="33" y="0"/>
                      <a:pt x="30" y="2"/>
                      <a:pt x="28" y="5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4"/>
                      <a:pt x="0" y="55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1" y="67"/>
                      <a:pt x="2" y="69"/>
                      <a:pt x="3" y="69"/>
                    </a:cubicBezTo>
                    <a:cubicBezTo>
                      <a:pt x="3" y="70"/>
                      <a:pt x="4" y="70"/>
                      <a:pt x="5" y="70"/>
                    </a:cubicBezTo>
                    <a:cubicBezTo>
                      <a:pt x="6" y="70"/>
                      <a:pt x="6" y="70"/>
                      <a:pt x="7" y="69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17" y="64"/>
                      <a:pt x="18" y="63"/>
                      <a:pt x="18" y="63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8" y="10"/>
                      <a:pt x="47" y="4"/>
                      <a:pt x="42" y="2"/>
                    </a:cubicBezTo>
                    <a:moveTo>
                      <a:pt x="38" y="11"/>
                    </a:moveTo>
                    <a:cubicBezTo>
                      <a:pt x="11" y="57"/>
                      <a:pt x="11" y="57"/>
                      <a:pt x="11" y="57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7" y="8"/>
                      <a:pt x="38" y="9"/>
                    </a:cubicBezTo>
                    <a:cubicBezTo>
                      <a:pt x="38" y="9"/>
                      <a:pt x="39" y="10"/>
                      <a:pt x="38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2" name="Freeform 59"/>
              <p:cNvSpPr/>
              <p:nvPr/>
            </p:nvSpPr>
            <p:spPr bwMode="auto">
              <a:xfrm>
                <a:off x="23" y="46"/>
                <a:ext cx="49" cy="13"/>
              </a:xfrm>
              <a:custGeom>
                <a:avLst/>
                <a:gdLst>
                  <a:gd name="T0" fmla="*/ 30 w 30"/>
                  <a:gd name="T1" fmla="*/ 4 h 8"/>
                  <a:gd name="T2" fmla="*/ 26 w 30"/>
                  <a:gd name="T3" fmla="*/ 0 h 8"/>
                  <a:gd name="T4" fmla="*/ 4 w 30"/>
                  <a:gd name="T5" fmla="*/ 0 h 8"/>
                  <a:gd name="T6" fmla="*/ 0 w 30"/>
                  <a:gd name="T7" fmla="*/ 4 h 8"/>
                  <a:gd name="T8" fmla="*/ 4 w 30"/>
                  <a:gd name="T9" fmla="*/ 8 h 8"/>
                  <a:gd name="T10" fmla="*/ 26 w 30"/>
                  <a:gd name="T11" fmla="*/ 8 h 8"/>
                  <a:gd name="T12" fmla="*/ 30 w 3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">
                    <a:moveTo>
                      <a:pt x="30" y="4"/>
                    </a:moveTo>
                    <a:cubicBezTo>
                      <a:pt x="30" y="2"/>
                      <a:pt x="28" y="0"/>
                      <a:pt x="2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8" y="8"/>
                      <a:pt x="30" y="6"/>
                      <a:pt x="3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3" name="Freeform 60"/>
              <p:cNvSpPr/>
              <p:nvPr/>
            </p:nvSpPr>
            <p:spPr bwMode="auto">
              <a:xfrm>
                <a:off x="23" y="72"/>
                <a:ext cx="31" cy="15"/>
              </a:xfrm>
              <a:custGeom>
                <a:avLst/>
                <a:gdLst>
                  <a:gd name="T0" fmla="*/ 4 w 19"/>
                  <a:gd name="T1" fmla="*/ 0 h 9"/>
                  <a:gd name="T2" fmla="*/ 0 w 19"/>
                  <a:gd name="T3" fmla="*/ 5 h 9"/>
                  <a:gd name="T4" fmla="*/ 4 w 19"/>
                  <a:gd name="T5" fmla="*/ 9 h 9"/>
                  <a:gd name="T6" fmla="*/ 15 w 19"/>
                  <a:gd name="T7" fmla="*/ 9 h 9"/>
                  <a:gd name="T8" fmla="*/ 19 w 19"/>
                  <a:gd name="T9" fmla="*/ 5 h 9"/>
                  <a:gd name="T10" fmla="*/ 15 w 19"/>
                  <a:gd name="T11" fmla="*/ 0 h 9"/>
                  <a:gd name="T12" fmla="*/ 4 w 1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9"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9"/>
                      <a:pt x="19" y="7"/>
                      <a:pt x="19" y="5"/>
                    </a:cubicBezTo>
                    <a:cubicBezTo>
                      <a:pt x="19" y="2"/>
                      <a:pt x="17" y="0"/>
                      <a:pt x="1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3"/>
          <p:cNvSpPr txBox="1"/>
          <p:nvPr>
            <p:custDataLst>
              <p:tags r:id="rId2"/>
            </p:custDataLst>
          </p:nvPr>
        </p:nvSpPr>
        <p:spPr>
          <a:xfrm>
            <a:off x="1576668" y="875153"/>
            <a:ext cx="5105438" cy="758924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zh-CN" sz="2400" b="1" spc="220" dirty="0">
                <a:solidFill>
                  <a:schemeClr val="dk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语音信号处理</a:t>
            </a:r>
          </a:p>
        </p:txBody>
      </p:sp>
      <p:sp>
        <p:nvSpPr>
          <p:cNvPr id="28" name="Title 6"/>
          <p:cNvSpPr txBox="1"/>
          <p:nvPr>
            <p:custDataLst>
              <p:tags r:id="rId3"/>
            </p:custDataLst>
          </p:nvPr>
        </p:nvSpPr>
        <p:spPr>
          <a:xfrm>
            <a:off x="1715770" y="2571115"/>
            <a:ext cx="8759825" cy="305371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altLang="zh-CN" sz="18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zh-CN" sz="18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请录制持续3秒的语音信号，并播放语音信号。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0" algn="just">
              <a:lnSpc>
                <a:spcPct val="150000"/>
              </a:lnSpc>
              <a:buFont typeface="+mj-lt"/>
            </a:pPr>
            <a:r>
              <a:rPr altLang="zh-CN" sz="18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</a:t>
            </a:r>
          </a:p>
          <a:p>
            <a:pPr lvl="0" indent="0" algn="just">
              <a:lnSpc>
                <a:spcPct val="150000"/>
              </a:lnSpc>
              <a:buFont typeface="+mj-lt"/>
            </a:pPr>
            <a:r>
              <a:rPr altLang="zh-CN" sz="18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zh-CN" altLang="zh-CN" sz="18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使用不同的采样频率记录持续3秒的语音信号，请草拟其波形和光谱。请找到可以保持语音信号不失真的最低采样频率。</a:t>
            </a:r>
          </a:p>
          <a:p>
            <a:pPr lvl="0" indent="0" algn="just">
              <a:lnSpc>
                <a:spcPct val="150000"/>
              </a:lnSpc>
              <a:buFont typeface="+mj-lt"/>
            </a:pPr>
            <a:r>
              <a:rPr lang="zh-CN" altLang="zh-CN" sz="18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altLang="zh-CN" sz="18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</a:t>
            </a:r>
          </a:p>
          <a:p>
            <a:pPr lvl="0" indent="0" algn="just">
              <a:lnSpc>
                <a:spcPct val="150000"/>
              </a:lnSpc>
              <a:buFont typeface="+mj-lt"/>
            </a:pPr>
            <a:r>
              <a:rPr altLang="zh-CN" sz="18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zh-CN" sz="1800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请分别录下男生和女生的讲话。组合两个演讲并设计一个过滤器来分隔这两个演讲。将分离的语音与原始语音进行比较，以测试分离效果。</a:t>
            </a:r>
            <a:endParaRPr lang="zh-CN" altLang="zh-CN" sz="16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  <a:buAutoNum type="ea1JpnChsDbPeriod"/>
            </a:pPr>
            <a:endParaRPr lang="zh-CN" altLang="en-US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4885" y="1633855"/>
            <a:ext cx="119214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kern="100" dirty="0">
                <a:effectLst/>
                <a:ea typeface="+mn-lt"/>
                <a:cs typeface="+mn-lt"/>
                <a:sym typeface="+mn-ea"/>
              </a:rPr>
              <a:t>       </a:t>
            </a:r>
            <a:r>
              <a:rPr lang="zh-CN" altLang="zh-CN" kern="100" dirty="0">
                <a:effectLst/>
                <a:ea typeface="+mn-lt"/>
                <a:cs typeface="+mn-lt"/>
                <a:sym typeface="+mn-ea"/>
              </a:rPr>
              <a:t>在Matlab中，我们可以使用</a:t>
            </a:r>
            <a:r>
              <a:rPr lang="zh-CN" altLang="zh-CN" b="1" kern="100" dirty="0">
                <a:solidFill>
                  <a:srgbClr val="000099"/>
                </a:solidFill>
                <a:effectLst/>
                <a:ea typeface="+mn-lt"/>
                <a:cs typeface="+mn-lt"/>
                <a:sym typeface="+mn-ea"/>
              </a:rPr>
              <a:t>wavrecord</a:t>
            </a:r>
            <a:r>
              <a:rPr lang="zh-CN" altLang="zh-CN" kern="100" dirty="0">
                <a:effectLst/>
                <a:ea typeface="+mn-lt"/>
                <a:cs typeface="+mn-lt"/>
                <a:sym typeface="+mn-ea"/>
              </a:rPr>
              <a:t>命令来记录语音信号。请使用</a:t>
            </a:r>
            <a:r>
              <a:rPr lang="zh-CN" altLang="zh-CN" b="1" kern="100" dirty="0">
                <a:solidFill>
                  <a:srgbClr val="000099"/>
                </a:solidFill>
                <a:effectLst/>
                <a:ea typeface="+mn-lt"/>
                <a:cs typeface="+mn-lt"/>
                <a:sym typeface="+mn-ea"/>
              </a:rPr>
              <a:t>help</a:t>
            </a:r>
            <a:r>
              <a:rPr lang="zh-CN" altLang="en-US" kern="100" dirty="0">
                <a:effectLst/>
                <a:ea typeface="+mn-lt"/>
                <a:cs typeface="+mn-lt"/>
                <a:sym typeface="+mn-ea"/>
              </a:rPr>
              <a:t>指令</a:t>
            </a:r>
            <a:r>
              <a:rPr lang="zh-CN" altLang="zh-CN" kern="100" dirty="0">
                <a:effectLst/>
                <a:ea typeface="+mn-lt"/>
                <a:cs typeface="+mn-lt"/>
                <a:sym typeface="+mn-ea"/>
              </a:rPr>
              <a:t>来研究如何使用它。</a:t>
            </a:r>
          </a:p>
          <a:p>
            <a:r>
              <a:rPr lang="zh-CN" altLang="zh-CN" kern="100" dirty="0">
                <a:effectLst/>
                <a:ea typeface="+mn-lt"/>
                <a:cs typeface="+mn-lt"/>
                <a:sym typeface="+mn-ea"/>
              </a:rPr>
              <a:t>同时，我们可以使用</a:t>
            </a:r>
            <a:r>
              <a:rPr lang="zh-CN" altLang="zh-CN" b="1" kern="100" dirty="0">
                <a:solidFill>
                  <a:srgbClr val="000099"/>
                </a:solidFill>
                <a:effectLst/>
                <a:ea typeface="+mn-lt"/>
                <a:cs typeface="+mn-lt"/>
                <a:sym typeface="+mn-ea"/>
              </a:rPr>
              <a:t>wavplay</a:t>
            </a:r>
            <a:r>
              <a:rPr lang="zh-CN" altLang="zh-CN" kern="100" dirty="0">
                <a:effectLst/>
                <a:ea typeface="+mn-lt"/>
                <a:cs typeface="+mn-lt"/>
                <a:sym typeface="+mn-ea"/>
              </a:rPr>
              <a:t>命令来播放语音信号。</a:t>
            </a:r>
            <a:endParaRPr lang="zh-CN" altLang="en-US">
              <a:ea typeface="+mn-lt"/>
              <a:cs typeface="+mn-lt"/>
            </a:endParaRPr>
          </a:p>
        </p:txBody>
      </p:sp>
      <p:pic>
        <p:nvPicPr>
          <p:cNvPr id="4" name="图片 3" descr="31393935333132353b31393939353539343bd0f2bac53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5275" y="2465705"/>
            <a:ext cx="551180" cy="520065"/>
          </a:xfrm>
          <a:prstGeom prst="rect">
            <a:avLst/>
          </a:prstGeom>
        </p:spPr>
      </p:pic>
      <p:pic>
        <p:nvPicPr>
          <p:cNvPr id="5" name="图片 4" descr="31393935333132353b31393939353539353bd0f2bac532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5910" y="3395345"/>
            <a:ext cx="550545" cy="550545"/>
          </a:xfrm>
          <a:prstGeom prst="rect">
            <a:avLst/>
          </a:prstGeom>
        </p:spPr>
      </p:pic>
      <p:pic>
        <p:nvPicPr>
          <p:cNvPr id="6" name="图片 5" descr="31393935333132353b31393939353539363bd0f2bac53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6705" y="4615180"/>
            <a:ext cx="529590" cy="5295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1074420" y="910590"/>
            <a:ext cx="2362835" cy="84201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70" y="806450"/>
            <a:ext cx="2615565" cy="105029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64530" y="1012190"/>
            <a:ext cx="6017895" cy="3276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none" lIns="63500" tIns="25400" rIns="63500" bIns="25400" anchor="t" anchorCtr="0">
            <a:sp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Tx/>
              <a:buSzTx/>
              <a:buFont typeface="+mj-ea"/>
              <a:buNone/>
            </a:pPr>
            <a:r>
              <a:rPr lang="en-US" altLang="zh-CN" sz="1800" kern="100" dirty="0">
                <a:effectLst/>
                <a:latin typeface="汉仪雅酷黑简" panose="00020600040101010101" charset="-122"/>
                <a:ea typeface="汉仪雅酷黑简" panose="00020600040101010101" charset="-122"/>
                <a:cs typeface="+mn-lt"/>
                <a:sym typeface="汉仪雅酷黑简" panose="00020600040101010101" charset="-122"/>
              </a:rPr>
              <a:t>r</a:t>
            </a:r>
            <a:r>
              <a:rPr lang="zh-CN" altLang="zh-CN" sz="1800" kern="100" dirty="0">
                <a:effectLst/>
                <a:latin typeface="汉仪雅酷黑简" panose="00020600040101010101" charset="-122"/>
                <a:ea typeface="汉仪雅酷黑简" panose="00020600040101010101" charset="-122"/>
                <a:cs typeface="+mn-lt"/>
                <a:sym typeface="汉仪雅酷黑简" panose="00020600040101010101" charset="-122"/>
              </a:rPr>
              <a:t>ecorder = audiorecorder(Fs,nBits,NumChannels,ID)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70" y="1881505"/>
            <a:ext cx="4721860" cy="381762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041390" y="1532255"/>
            <a:ext cx="5173980" cy="470598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sp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1600" dirty="0">
                <a:sym typeface="+mn-ea"/>
              </a:rPr>
              <a:t>        采样频率</a:t>
            </a:r>
            <a:r>
              <a:rPr lang="en-US" altLang="zh-CN" sz="1600" dirty="0">
                <a:sym typeface="+mn-ea"/>
              </a:rPr>
              <a:t>,</a:t>
            </a:r>
            <a:r>
              <a:rPr lang="zh-CN" altLang="en-US" sz="1600" dirty="0">
                <a:sym typeface="+mn-ea"/>
              </a:rPr>
              <a:t>单位为赫兹，指定为数值标量。</a:t>
            </a:r>
            <a:endParaRPr lang="en-US" altLang="zh-CN" sz="1600" dirty="0"/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1600" dirty="0">
                <a:sym typeface="+mn-ea"/>
              </a:rPr>
              <a:t>        采样率的有效值取决于</a:t>
            </a:r>
            <a:r>
              <a:rPr lang="en-US" altLang="zh-CN" sz="1600" dirty="0">
                <a:sym typeface="+mn-ea"/>
              </a:rPr>
              <a:t>MATLAB</a:t>
            </a:r>
            <a:r>
              <a:rPr lang="zh-CN" altLang="en-US" sz="1600" dirty="0">
                <a:sym typeface="+mn-ea"/>
              </a:rPr>
              <a:t>允许的采样率以及系统上的具体音频硬件。</a:t>
            </a:r>
            <a:r>
              <a:rPr lang="en-US" altLang="zh-CN" sz="1600" dirty="0">
                <a:sym typeface="+mn-ea"/>
              </a:rPr>
              <a:t>MATLAB</a:t>
            </a:r>
            <a:r>
              <a:rPr lang="zh-CN" altLang="en-US" sz="1600" dirty="0">
                <a:sym typeface="+mn-ea"/>
              </a:rPr>
              <a:t>的硬性限制为</a:t>
            </a:r>
            <a:r>
              <a:rPr lang="en-US" altLang="zh-CN" sz="1600" dirty="0">
                <a:sym typeface="+mn-ea"/>
              </a:rPr>
              <a:t>1000Hz &lt;= Fs &lt;= 384000 Hz,</a:t>
            </a:r>
            <a:r>
              <a:rPr lang="zh-CN" altLang="en-US" sz="1600" dirty="0">
                <a:sym typeface="+mn-ea"/>
              </a:rPr>
              <a:t>但还存在其他基于硬件的限制。大多数声卡支持的典型值有</a:t>
            </a:r>
            <a:r>
              <a:rPr lang="en-US" altLang="zh-CN" sz="1600" dirty="0">
                <a:sym typeface="+mn-ea"/>
              </a:rPr>
              <a:t>8000</a:t>
            </a:r>
            <a:r>
              <a:rPr lang="zh-CN" altLang="en-US" sz="1600" dirty="0">
                <a:sym typeface="+mn-ea"/>
              </a:rPr>
              <a:t>、</a:t>
            </a:r>
            <a:r>
              <a:rPr lang="en-US" altLang="zh-CN" sz="1600" dirty="0">
                <a:sym typeface="+mn-ea"/>
              </a:rPr>
              <a:t>11025</a:t>
            </a:r>
            <a:r>
              <a:rPr lang="zh-CN" altLang="en-US" sz="1600" dirty="0">
                <a:sym typeface="+mn-ea"/>
              </a:rPr>
              <a:t>、 </a:t>
            </a:r>
            <a:r>
              <a:rPr lang="en-US" altLang="zh-CN" sz="1600" dirty="0">
                <a:sym typeface="+mn-ea"/>
              </a:rPr>
              <a:t>22050</a:t>
            </a:r>
            <a:r>
              <a:rPr lang="zh-CN" altLang="en-US" sz="1600" dirty="0">
                <a:sym typeface="+mn-ea"/>
              </a:rPr>
              <a:t>、 </a:t>
            </a:r>
            <a:r>
              <a:rPr lang="en-US" altLang="zh-CN" sz="1600" dirty="0">
                <a:sym typeface="+mn-ea"/>
              </a:rPr>
              <a:t>44100</a:t>
            </a:r>
            <a:r>
              <a:rPr lang="zh-CN" altLang="en-US" sz="1600" dirty="0">
                <a:sym typeface="+mn-ea"/>
              </a:rPr>
              <a:t>、 </a:t>
            </a:r>
            <a:r>
              <a:rPr lang="en-US" altLang="zh-CN" sz="1600" dirty="0">
                <a:sym typeface="+mn-ea"/>
              </a:rPr>
              <a:t>48000 </a:t>
            </a:r>
            <a:r>
              <a:rPr lang="zh-CN" altLang="en-US" sz="1600" dirty="0">
                <a:sym typeface="+mn-ea"/>
              </a:rPr>
              <a:t>和</a:t>
            </a:r>
            <a:r>
              <a:rPr lang="en-US" altLang="zh-CN" sz="1600" dirty="0">
                <a:sym typeface="+mn-ea"/>
              </a:rPr>
              <a:t>96000</a:t>
            </a:r>
            <a:r>
              <a:rPr lang="zh-CN" altLang="en-US" sz="1600" dirty="0">
                <a:sym typeface="+mn-ea"/>
              </a:rPr>
              <a:t>。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--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Fs -采样频率</a:t>
            </a:r>
            <a:endParaRPr lang="zh-CN" altLang="en-US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600" b="1" dirty="0" err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--nBits</a:t>
            </a: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采样位数</a:t>
            </a:r>
            <a:endParaRPr lang="en-US" altLang="zh-CN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采样位数</a:t>
            </a: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,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指定为</a:t>
            </a: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8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</a:t>
            </a: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16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或</a:t>
            </a: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24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。</a:t>
            </a:r>
            <a:endParaRPr lang="en-US" altLang="zh-CN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600" b="1" dirty="0" err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--NumChannels</a:t>
            </a: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通道数</a:t>
            </a:r>
            <a:endParaRPr lang="en-US" altLang="zh-CN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通道数</a:t>
            </a: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,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指定为</a:t>
            </a: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1(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单声道</a:t>
            </a: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)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或</a:t>
            </a: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2(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立体声</a:t>
            </a: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)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。</a:t>
            </a:r>
            <a:endParaRPr lang="en-US" altLang="zh-CN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--ID -</a:t>
            </a: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设备标识符</a:t>
            </a:r>
            <a:endParaRPr lang="en-US" altLang="zh-CN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16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设备标识符，指定为整数。</a:t>
            </a:r>
            <a:endParaRPr lang="en-US" altLang="zh-CN" sz="1600" b="1" kern="1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3" descr="7b0a20202020227461726765744d6f64756c65223a202270726f636573734f6e6c696e65466f6e7473220a7d0a"/>
          <p:cNvSpPr>
            <a:spLocks noChangeArrowheads="1"/>
          </p:cNvSpPr>
          <p:nvPr/>
        </p:nvSpPr>
        <p:spPr bwMode="auto">
          <a:xfrm>
            <a:off x="1911350" y="4704715"/>
            <a:ext cx="2643505" cy="10237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record(</a:t>
            </a:r>
            <a:r>
              <a:rPr lang="en-US" altLang="zh-CN" sz="1400" b="1" dirty="0" err="1">
                <a:solidFill>
                  <a:srgbClr val="000000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myVoice</a:t>
            </a:r>
            <a:r>
              <a:rPr lang="en-US" altLang="zh-CN" sz="1400" b="1" dirty="0">
                <a:solidFill>
                  <a:srgbClr val="000000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, T);</a:t>
            </a:r>
            <a:endParaRPr lang="zh-CN" altLang="en-US" sz="1400" dirty="0">
              <a:latin typeface="汉仪颜楷简" panose="00020600040101010101" charset="-122"/>
              <a:ea typeface="汉仪颜楷简" panose="00020600040101010101" charset="-122"/>
              <a:sym typeface="汉仪颜楷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play(</a:t>
            </a:r>
            <a:r>
              <a:rPr lang="en-US" altLang="zh-CN" sz="1400" b="1" dirty="0" err="1">
                <a:solidFill>
                  <a:srgbClr val="000000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myVoice</a:t>
            </a:r>
            <a:r>
              <a:rPr lang="en-US" altLang="zh-CN" sz="1400" b="1" dirty="0">
                <a:solidFill>
                  <a:srgbClr val="000000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);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y = </a:t>
            </a:r>
            <a:r>
              <a:rPr lang="en-US" altLang="zh-CN" sz="1400" b="1" dirty="0" err="1">
                <a:solidFill>
                  <a:srgbClr val="000000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getaudiodata</a:t>
            </a:r>
            <a:r>
              <a:rPr lang="en-US" altLang="zh-CN" sz="1400" b="1" dirty="0">
                <a:solidFill>
                  <a:srgbClr val="000000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(</a:t>
            </a:r>
            <a:r>
              <a:rPr lang="en-US" altLang="zh-CN" sz="1400" b="1" dirty="0" err="1">
                <a:solidFill>
                  <a:srgbClr val="000000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myVoice</a:t>
            </a:r>
            <a:r>
              <a:rPr lang="en-US" altLang="zh-CN" sz="1400" b="1" dirty="0">
                <a:solidFill>
                  <a:srgbClr val="000000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);</a:t>
            </a:r>
            <a:endParaRPr lang="en-US" altLang="zh-CN" sz="1400" b="1" i="0" u="none" strike="noStrike" baseline="0" dirty="0">
              <a:solidFill>
                <a:srgbClr val="000000"/>
              </a:solidFill>
              <a:latin typeface="汉仪颜楷简" panose="00020600040101010101" charset="-122"/>
              <a:ea typeface="汉仪颜楷简" panose="00020600040101010101" charset="-122"/>
              <a:sym typeface="汉仪颜楷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46045" y="1650365"/>
            <a:ext cx="29025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+mn-ea"/>
                <a:sym typeface="+mn-ea"/>
              </a:rPr>
              <a:t>保存录制内容</a:t>
            </a:r>
            <a:endParaRPr lang="en-US" altLang="zh-CN" b="1" i="0" u="none" strike="noStrike" baseline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+mn-ea"/>
                <a:sym typeface="+mn-ea"/>
              </a:rPr>
              <a:t>audiowrite</a:t>
            </a:r>
            <a:r>
              <a:rPr lang="en-US" altLang="zh-CN" dirty="0">
                <a:solidFill>
                  <a:srgbClr val="000000"/>
                </a:solidFill>
                <a:latin typeface="+mn-ea"/>
                <a:sym typeface="+mn-ea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sym typeface="+mn-ea"/>
              </a:rPr>
              <a:t>filename,y,Fs</a:t>
            </a:r>
            <a:r>
              <a:rPr lang="en-US" altLang="zh-CN" dirty="0">
                <a:solidFill>
                  <a:srgbClr val="000000"/>
                </a:solidFill>
                <a:latin typeface="+mn-ea"/>
                <a:sym typeface="+mn-ea"/>
              </a:rPr>
              <a:t>);</a:t>
            </a:r>
            <a:endParaRPr lang="en-US" altLang="zh-CN" i="0" u="none" strike="noStrike" baseline="0" dirty="0">
              <a:solidFill>
                <a:srgbClr val="000000"/>
              </a:solidFill>
              <a:latin typeface="+mn-ea"/>
            </a:endParaRPr>
          </a:p>
          <a:p>
            <a:endParaRPr lang="zh-CN" altLang="en-US" b="1" dirty="0">
              <a:solidFill>
                <a:srgbClr val="000000"/>
              </a:solidFill>
              <a:latin typeface="+mn-ea"/>
              <a:sym typeface="+mn-ea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+mn-ea"/>
                <a:sym typeface="+mn-ea"/>
              </a:rPr>
              <a:t>读取数据</a:t>
            </a:r>
            <a:endParaRPr lang="en-US" altLang="zh-CN" b="1" i="0" u="none" strike="noStrike" baseline="0" dirty="0">
              <a:solidFill>
                <a:srgbClr val="000000"/>
              </a:solidFill>
              <a:latin typeface="+mn-ea"/>
            </a:endParaRPr>
          </a:p>
          <a:p>
            <a:r>
              <a:rPr lang="es-ES" altLang="zh-CN" dirty="0">
                <a:solidFill>
                  <a:srgbClr val="000000"/>
                </a:solidFill>
                <a:latin typeface="+mn-ea"/>
                <a:sym typeface="+mn-ea"/>
              </a:rPr>
              <a:t>[y,Fs] = audioread(</a:t>
            </a:r>
            <a:r>
              <a:rPr lang="en-US" altLang="zh-CN" dirty="0">
                <a:solidFill>
                  <a:srgbClr val="000000"/>
                </a:solidFill>
                <a:latin typeface="+mn-ea"/>
                <a:sym typeface="+mn-ea"/>
              </a:rPr>
              <a:t>filename</a:t>
            </a:r>
            <a:r>
              <a:rPr lang="es-ES" altLang="zh-CN" dirty="0">
                <a:solidFill>
                  <a:srgbClr val="000000"/>
                </a:solidFill>
                <a:latin typeface="+mn-ea"/>
                <a:sym typeface="+mn-ea"/>
              </a:rPr>
              <a:t>);</a:t>
            </a:r>
            <a:endParaRPr lang="es-ES" altLang="zh-CN" i="0" u="none" strike="noStrike" baseline="0" dirty="0">
              <a:solidFill>
                <a:srgbClr val="000000"/>
              </a:solidFill>
              <a:latin typeface="+mn-ea"/>
            </a:endParaRPr>
          </a:p>
          <a:p>
            <a:endParaRPr lang="zh-CN" altLang="en-US" b="1" dirty="0">
              <a:solidFill>
                <a:srgbClr val="000000"/>
              </a:solidFill>
              <a:latin typeface="+mn-ea"/>
              <a:sym typeface="+mn-ea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+mn-ea"/>
                <a:sym typeface="+mn-ea"/>
              </a:rPr>
              <a:t>收听音频</a:t>
            </a:r>
            <a:endParaRPr lang="es-ES" altLang="zh-CN" b="1" i="0" u="none" strike="noStrike" baseline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+mn-ea"/>
                <a:sym typeface="+mn-ea"/>
              </a:rPr>
              <a:t>sound(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sym typeface="+mn-ea"/>
              </a:rPr>
              <a:t>y,Fs</a:t>
            </a:r>
            <a:r>
              <a:rPr lang="en-US" altLang="zh-CN" dirty="0">
                <a:solidFill>
                  <a:srgbClr val="000000"/>
                </a:solidFill>
                <a:latin typeface="+mn-ea"/>
                <a:sym typeface="+mn-ea"/>
              </a:rPr>
              <a:t>);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18012" y="3099010"/>
            <a:ext cx="857250" cy="857250"/>
          </a:xfrm>
          <a:prstGeom prst="rect">
            <a:avLst/>
          </a:prstGeom>
          <a:solidFill>
            <a:srgbClr val="A5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18012" y="1742358"/>
            <a:ext cx="857250" cy="85725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 20"/>
          <p:cNvSpPr>
            <a:spLocks noChangeAspect="1"/>
          </p:cNvSpPr>
          <p:nvPr/>
        </p:nvSpPr>
        <p:spPr>
          <a:xfrm>
            <a:off x="1911232" y="1990983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21"/>
          <p:cNvSpPr>
            <a:spLocks noChangeAspect="1"/>
          </p:cNvSpPr>
          <p:nvPr/>
        </p:nvSpPr>
        <p:spPr>
          <a:xfrm>
            <a:off x="1856368" y="3347635"/>
            <a:ext cx="364369" cy="360000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63845" y="1417955"/>
          <a:ext cx="5769610" cy="4123055"/>
        </p:xfrm>
        <a:graphic>
          <a:graphicData uri="http://schemas.openxmlformats.org/drawingml/2006/table">
            <a:tbl>
              <a:tblPr/>
              <a:tblGrid>
                <a:gridCol w="173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345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9297" marR="29297" marT="17578" marB="17578">
                    <a:lnL>
                      <a:noFill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>
                          <a:effectLst/>
                        </a:rPr>
                        <a:t>查询 </a:t>
                      </a:r>
                      <a:r>
                        <a:rPr lang="en-US" sz="1700">
                          <a:effectLst/>
                        </a:rPr>
                        <a:t>audiorecorder </a:t>
                      </a:r>
                      <a:r>
                        <a:rPr lang="zh-CN" altLang="en-US" sz="1700">
                          <a:effectLst/>
                        </a:rPr>
                        <a:t>对象的属性值</a:t>
                      </a:r>
                    </a:p>
                  </a:txBody>
                  <a:tcPr marL="29297" marR="29297" marT="17578" marB="17578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getaudiodata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9297" marR="29297" marT="17578" marB="17578">
                    <a:lnL>
                      <a:noFill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 dirty="0">
                          <a:effectLst/>
                        </a:rPr>
                        <a:t>将录制的音频信号存储在数值数组中</a:t>
                      </a:r>
                    </a:p>
                  </a:txBody>
                  <a:tcPr marL="29297" marR="29297" marT="17578" marB="17578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getplayer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9297" marR="29297" marT="17578" marB="17578">
                    <a:lnL>
                      <a:noFill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>
                          <a:effectLst/>
                        </a:rPr>
                        <a:t>创建关联的 </a:t>
                      </a:r>
                      <a:r>
                        <a:rPr lang="en-US" sz="1700">
                          <a:effectLst/>
                        </a:rPr>
                        <a:t>audioplayer </a:t>
                      </a:r>
                      <a:r>
                        <a:rPr lang="zh-CN" altLang="en-US" sz="1700">
                          <a:effectLst/>
                        </a:rPr>
                        <a:t>对象</a:t>
                      </a:r>
                    </a:p>
                  </a:txBody>
                  <a:tcPr marL="29297" marR="29297" marT="17578" marB="17578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isrecording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9297" marR="29297" marT="17578" marB="17578">
                    <a:lnL>
                      <a:noFill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 dirty="0">
                          <a:effectLst/>
                        </a:rPr>
                        <a:t>确定录制是否正在进行</a:t>
                      </a:r>
                    </a:p>
                  </a:txBody>
                  <a:tcPr marL="29297" marR="29297" marT="17578" marB="17578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pause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9297" marR="29297" marT="17578" marB="17578">
                    <a:lnL>
                      <a:noFill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>
                          <a:effectLst/>
                        </a:rPr>
                        <a:t>暂停播放或录制</a:t>
                      </a:r>
                    </a:p>
                  </a:txBody>
                  <a:tcPr marL="29297" marR="29297" marT="17578" marB="17578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play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9297" marR="29297" marT="17578" marB="17578">
                    <a:lnL>
                      <a:noFill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 dirty="0">
                          <a:effectLst/>
                        </a:rPr>
                        <a:t>从 </a:t>
                      </a:r>
                      <a:r>
                        <a:rPr lang="en-US" sz="1700" dirty="0" err="1">
                          <a:effectLst/>
                        </a:rPr>
                        <a:t>audiorecorder</a:t>
                      </a:r>
                      <a:r>
                        <a:rPr lang="en-US" sz="1700" dirty="0">
                          <a:effectLst/>
                        </a:rPr>
                        <a:t> </a:t>
                      </a:r>
                      <a:r>
                        <a:rPr lang="zh-CN" altLang="en-US" sz="1700" dirty="0">
                          <a:effectLst/>
                        </a:rPr>
                        <a:t>对象播放音频</a:t>
                      </a:r>
                    </a:p>
                  </a:txBody>
                  <a:tcPr marL="29297" marR="29297" marT="17578" marB="17578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record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9297" marR="29297" marT="17578" marB="17578">
                    <a:lnL>
                      <a:noFill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 dirty="0">
                          <a:effectLst/>
                        </a:rPr>
                        <a:t>将音频录制到 </a:t>
                      </a:r>
                      <a:r>
                        <a:rPr lang="en-US" sz="1700" dirty="0" err="1">
                          <a:effectLst/>
                        </a:rPr>
                        <a:t>audiorecorder</a:t>
                      </a:r>
                      <a:r>
                        <a:rPr lang="en-US" sz="1700" dirty="0">
                          <a:effectLst/>
                        </a:rPr>
                        <a:t> </a:t>
                      </a:r>
                      <a:r>
                        <a:rPr lang="zh-CN" altLang="en-US" sz="1700" dirty="0">
                          <a:effectLst/>
                        </a:rPr>
                        <a:t>对象中</a:t>
                      </a:r>
                    </a:p>
                  </a:txBody>
                  <a:tcPr marL="29297" marR="29297" marT="17578" marB="17578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recordblocking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9297" marR="29297" marT="17578" marB="17578">
                    <a:lnL>
                      <a:noFill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>
                          <a:effectLst/>
                        </a:rPr>
                        <a:t>将音频录制到 </a:t>
                      </a:r>
                      <a:r>
                        <a:rPr lang="en-US" sz="1700">
                          <a:effectLst/>
                        </a:rPr>
                        <a:t>audiorecorder </a:t>
                      </a:r>
                      <a:r>
                        <a:rPr lang="zh-CN" altLang="en-US" sz="1700">
                          <a:effectLst/>
                        </a:rPr>
                        <a:t>对象中，在录制完成前保持控制权</a:t>
                      </a:r>
                    </a:p>
                  </a:txBody>
                  <a:tcPr marL="29297" marR="29297" marT="17578" marB="17578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resume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9297" marR="29297" marT="17578" marB="17578">
                    <a:lnL>
                      <a:noFill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>
                          <a:effectLst/>
                        </a:rPr>
                        <a:t>从暂停状态继续播放或录制</a:t>
                      </a:r>
                    </a:p>
                  </a:txBody>
                  <a:tcPr marL="29297" marR="29297" marT="17578" marB="17578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set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9297" marR="29297" marT="17578" marB="17578">
                    <a:lnL>
                      <a:noFill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>
                          <a:effectLst/>
                        </a:rPr>
                        <a:t>设置 </a:t>
                      </a:r>
                      <a:r>
                        <a:rPr lang="en-US" sz="1700">
                          <a:effectLst/>
                        </a:rPr>
                        <a:t>audiorecorder </a:t>
                      </a:r>
                      <a:r>
                        <a:rPr lang="zh-CN" altLang="en-US" sz="1700">
                          <a:effectLst/>
                        </a:rPr>
                        <a:t>对象的属性值</a:t>
                      </a:r>
                    </a:p>
                  </a:txBody>
                  <a:tcPr marL="29297" marR="29297" marT="17578" marB="17578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stop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9297" marR="29297" marT="17578" marB="17578">
                    <a:lnL>
                      <a:noFill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 dirty="0">
                          <a:effectLst/>
                        </a:rPr>
                        <a:t>停止播放或录制</a:t>
                      </a:r>
                    </a:p>
                  </a:txBody>
                  <a:tcPr marL="29297" marR="29297" marT="17578" marB="17578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24178" y="1281424"/>
            <a:ext cx="2143125" cy="210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rgbClr val="000000"/>
              </a:solidFill>
              <a:latin typeface="+mn-ea"/>
              <a:sym typeface="+mn-ea"/>
            </a:endParaRPr>
          </a:p>
          <a:p>
            <a:pPr algn="ctr"/>
            <a:endParaRPr lang="en-US" altLang="zh-CN" b="1" dirty="0">
              <a:solidFill>
                <a:srgbClr val="000000"/>
              </a:solidFill>
              <a:latin typeface="+mn-ea"/>
              <a:sym typeface="+mn-ea"/>
            </a:endParaRPr>
          </a:p>
          <a:p>
            <a:pPr algn="l"/>
            <a:r>
              <a:rPr lang="en-US" altLang="zh-CN" sz="1600" b="1" dirty="0">
                <a:solidFill>
                  <a:srgbClr val="000000"/>
                </a:solidFill>
                <a:latin typeface="+mn-ea"/>
                <a:sym typeface="+mn-ea"/>
              </a:rPr>
              <a:t>support = </a:t>
            </a:r>
            <a:r>
              <a:rPr lang="en-US" altLang="zh-CN" sz="1600" b="1" dirty="0" err="1">
                <a:solidFill>
                  <a:srgbClr val="000000"/>
                </a:solidFill>
                <a:latin typeface="+mn-ea"/>
                <a:sym typeface="+mn-ea"/>
              </a:rPr>
              <a:t>audiodevinfo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sym typeface="+mn-ea"/>
              </a:rPr>
              <a:t>(1,0,44100,16,2)</a:t>
            </a:r>
            <a:endParaRPr lang="zh-CN" altLang="en-US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46403" y="3483950"/>
            <a:ext cx="2143125" cy="2143125"/>
          </a:xfrm>
          <a:prstGeom prst="rect">
            <a:avLst/>
          </a:prstGeom>
          <a:solidFill>
            <a:srgbClr val="BBD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36520" y="1546854"/>
            <a:ext cx="2162795" cy="210139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46680" y="3483950"/>
            <a:ext cx="2143125" cy="2143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任意多边形 12"/>
          <p:cNvSpPr>
            <a:spLocks noChangeAspect="1"/>
          </p:cNvSpPr>
          <p:nvPr/>
        </p:nvSpPr>
        <p:spPr>
          <a:xfrm>
            <a:off x="10269125" y="1862079"/>
            <a:ext cx="298233" cy="360000"/>
          </a:xfrm>
          <a:custGeom>
            <a:avLst/>
            <a:gdLst>
              <a:gd name="connsiteX0" fmla="*/ 483834 w 967669"/>
              <a:gd name="connsiteY0" fmla="*/ 124292 h 1168081"/>
              <a:gd name="connsiteX1" fmla="*/ 124291 w 967669"/>
              <a:gd name="connsiteY1" fmla="*/ 483835 h 1168081"/>
              <a:gd name="connsiteX2" fmla="*/ 483834 w 967669"/>
              <a:gd name="connsiteY2" fmla="*/ 843378 h 1168081"/>
              <a:gd name="connsiteX3" fmla="*/ 843377 w 967669"/>
              <a:gd name="connsiteY3" fmla="*/ 483835 h 1168081"/>
              <a:gd name="connsiteX4" fmla="*/ 483834 w 967669"/>
              <a:gd name="connsiteY4" fmla="*/ 124292 h 1168081"/>
              <a:gd name="connsiteX5" fmla="*/ 483835 w 967669"/>
              <a:gd name="connsiteY5" fmla="*/ 0 h 1168081"/>
              <a:gd name="connsiteX6" fmla="*/ 825958 w 967669"/>
              <a:gd name="connsiteY6" fmla="*/ 141712 h 1168081"/>
              <a:gd name="connsiteX7" fmla="*/ 825957 w 967669"/>
              <a:gd name="connsiteY7" fmla="*/ 141713 h 1168081"/>
              <a:gd name="connsiteX8" fmla="*/ 825957 w 967669"/>
              <a:gd name="connsiteY8" fmla="*/ 825959 h 1168081"/>
              <a:gd name="connsiteX9" fmla="*/ 483835 w 967669"/>
              <a:gd name="connsiteY9" fmla="*/ 1168081 h 1168081"/>
              <a:gd name="connsiteX10" fmla="*/ 141712 w 967669"/>
              <a:gd name="connsiteY10" fmla="*/ 825958 h 1168081"/>
              <a:gd name="connsiteX11" fmla="*/ 141712 w 967669"/>
              <a:gd name="connsiteY11" fmla="*/ 141712 h 1168081"/>
              <a:gd name="connsiteX12" fmla="*/ 483835 w 967669"/>
              <a:gd name="connsiteY12" fmla="*/ 0 h 1168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7669" h="1168081">
                <a:moveTo>
                  <a:pt x="483834" y="124292"/>
                </a:moveTo>
                <a:cubicBezTo>
                  <a:pt x="285264" y="124292"/>
                  <a:pt x="124291" y="285265"/>
                  <a:pt x="124291" y="483835"/>
                </a:cubicBezTo>
                <a:cubicBezTo>
                  <a:pt x="124291" y="682405"/>
                  <a:pt x="285264" y="843378"/>
                  <a:pt x="483834" y="843378"/>
                </a:cubicBezTo>
                <a:cubicBezTo>
                  <a:pt x="682404" y="843378"/>
                  <a:pt x="843377" y="682405"/>
                  <a:pt x="843377" y="483835"/>
                </a:cubicBezTo>
                <a:cubicBezTo>
                  <a:pt x="843377" y="285265"/>
                  <a:pt x="682404" y="124292"/>
                  <a:pt x="483834" y="124292"/>
                </a:cubicBezTo>
                <a:close/>
                <a:moveTo>
                  <a:pt x="483835" y="0"/>
                </a:moveTo>
                <a:cubicBezTo>
                  <a:pt x="607659" y="0"/>
                  <a:pt x="731483" y="47237"/>
                  <a:pt x="825958" y="141712"/>
                </a:cubicBezTo>
                <a:lnTo>
                  <a:pt x="825957" y="141713"/>
                </a:lnTo>
                <a:cubicBezTo>
                  <a:pt x="1014907" y="330662"/>
                  <a:pt x="1014907" y="637009"/>
                  <a:pt x="825957" y="825959"/>
                </a:cubicBezTo>
                <a:lnTo>
                  <a:pt x="483835" y="1168081"/>
                </a:lnTo>
                <a:lnTo>
                  <a:pt x="141712" y="825958"/>
                </a:lnTo>
                <a:cubicBezTo>
                  <a:pt x="-47238" y="637008"/>
                  <a:pt x="-47238" y="330661"/>
                  <a:pt x="141712" y="141712"/>
                </a:cubicBezTo>
                <a:cubicBezTo>
                  <a:pt x="236187" y="47237"/>
                  <a:pt x="360011" y="0"/>
                  <a:pt x="483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任意多边形 13"/>
          <p:cNvSpPr>
            <a:spLocks noChangeAspect="1"/>
          </p:cNvSpPr>
          <p:nvPr/>
        </p:nvSpPr>
        <p:spPr>
          <a:xfrm>
            <a:off x="8006851" y="4375111"/>
            <a:ext cx="360000" cy="360000"/>
          </a:xfrm>
          <a:custGeom>
            <a:avLst/>
            <a:gdLst>
              <a:gd name="connsiteX0" fmla="*/ 3817270 w 6400799"/>
              <a:gd name="connsiteY0" fmla="*/ 3323047 h 6400800"/>
              <a:gd name="connsiteX1" fmla="*/ 5066529 w 6400799"/>
              <a:gd name="connsiteY1" fmla="*/ 4572306 h 6400800"/>
              <a:gd name="connsiteX2" fmla="*/ 5272152 w 6400799"/>
              <a:gd name="connsiteY2" fmla="*/ 4366683 h 6400800"/>
              <a:gd name="connsiteX3" fmla="*/ 5272152 w 6400799"/>
              <a:gd name="connsiteY3" fmla="*/ 5189175 h 6400800"/>
              <a:gd name="connsiteX4" fmla="*/ 4449659 w 6400799"/>
              <a:gd name="connsiteY4" fmla="*/ 5189176 h 6400800"/>
              <a:gd name="connsiteX5" fmla="*/ 4655282 w 6400799"/>
              <a:gd name="connsiteY5" fmla="*/ 4983553 h 6400800"/>
              <a:gd name="connsiteX6" fmla="*/ 3406023 w 6400799"/>
              <a:gd name="connsiteY6" fmla="*/ 3734293 h 6400800"/>
              <a:gd name="connsiteX7" fmla="*/ 2583528 w 6400799"/>
              <a:gd name="connsiteY7" fmla="*/ 3323047 h 6400800"/>
              <a:gd name="connsiteX8" fmla="*/ 2994775 w 6400799"/>
              <a:gd name="connsiteY8" fmla="*/ 3734293 h 6400800"/>
              <a:gd name="connsiteX9" fmla="*/ 1745516 w 6400799"/>
              <a:gd name="connsiteY9" fmla="*/ 4983553 h 6400800"/>
              <a:gd name="connsiteX10" fmla="*/ 1951139 w 6400799"/>
              <a:gd name="connsiteY10" fmla="*/ 5189176 h 6400800"/>
              <a:gd name="connsiteX11" fmla="*/ 1128646 w 6400799"/>
              <a:gd name="connsiteY11" fmla="*/ 5189175 h 6400800"/>
              <a:gd name="connsiteX12" fmla="*/ 1128646 w 6400799"/>
              <a:gd name="connsiteY12" fmla="*/ 4366683 h 6400800"/>
              <a:gd name="connsiteX13" fmla="*/ 1334269 w 6400799"/>
              <a:gd name="connsiteY13" fmla="*/ 4572306 h 6400800"/>
              <a:gd name="connsiteX14" fmla="*/ 4449660 w 6400799"/>
              <a:gd name="connsiteY14" fmla="*/ 1211625 h 6400800"/>
              <a:gd name="connsiteX15" fmla="*/ 5272153 w 6400799"/>
              <a:gd name="connsiteY15" fmla="*/ 1211626 h 6400800"/>
              <a:gd name="connsiteX16" fmla="*/ 5272153 w 6400799"/>
              <a:gd name="connsiteY16" fmla="*/ 2034118 h 6400800"/>
              <a:gd name="connsiteX17" fmla="*/ 5066530 w 6400799"/>
              <a:gd name="connsiteY17" fmla="*/ 1828495 h 6400800"/>
              <a:gd name="connsiteX18" fmla="*/ 3817271 w 6400799"/>
              <a:gd name="connsiteY18" fmla="*/ 3077754 h 6400800"/>
              <a:gd name="connsiteX19" fmla="*/ 3406024 w 6400799"/>
              <a:gd name="connsiteY19" fmla="*/ 2666508 h 6400800"/>
              <a:gd name="connsiteX20" fmla="*/ 4655283 w 6400799"/>
              <a:gd name="connsiteY20" fmla="*/ 1417248 h 6400800"/>
              <a:gd name="connsiteX21" fmla="*/ 1951140 w 6400799"/>
              <a:gd name="connsiteY21" fmla="*/ 1211625 h 6400800"/>
              <a:gd name="connsiteX22" fmla="*/ 1745517 w 6400799"/>
              <a:gd name="connsiteY22" fmla="*/ 1417248 h 6400800"/>
              <a:gd name="connsiteX23" fmla="*/ 2994776 w 6400799"/>
              <a:gd name="connsiteY23" fmla="*/ 2666507 h 6400800"/>
              <a:gd name="connsiteX24" fmla="*/ 2583529 w 6400799"/>
              <a:gd name="connsiteY24" fmla="*/ 3077754 h 6400800"/>
              <a:gd name="connsiteX25" fmla="*/ 1334270 w 6400799"/>
              <a:gd name="connsiteY25" fmla="*/ 1828495 h 6400800"/>
              <a:gd name="connsiteX26" fmla="*/ 1128647 w 6400799"/>
              <a:gd name="connsiteY26" fmla="*/ 2034118 h 6400800"/>
              <a:gd name="connsiteX27" fmla="*/ 1128647 w 6400799"/>
              <a:gd name="connsiteY27" fmla="*/ 1211626 h 6400800"/>
              <a:gd name="connsiteX28" fmla="*/ 1079141 w 6400799"/>
              <a:gd name="connsiteY28" fmla="*/ 428327 h 6400800"/>
              <a:gd name="connsiteX29" fmla="*/ 426570 w 6400799"/>
              <a:gd name="connsiteY29" fmla="*/ 1080899 h 6400800"/>
              <a:gd name="connsiteX30" fmla="*/ 426570 w 6400799"/>
              <a:gd name="connsiteY30" fmla="*/ 5323416 h 6400800"/>
              <a:gd name="connsiteX31" fmla="*/ 1079141 w 6400799"/>
              <a:gd name="connsiteY31" fmla="*/ 5975988 h 6400800"/>
              <a:gd name="connsiteX32" fmla="*/ 5321659 w 6400799"/>
              <a:gd name="connsiteY32" fmla="*/ 5975988 h 6400800"/>
              <a:gd name="connsiteX33" fmla="*/ 5974230 w 6400799"/>
              <a:gd name="connsiteY33" fmla="*/ 5323416 h 6400800"/>
              <a:gd name="connsiteX34" fmla="*/ 5974230 w 6400799"/>
              <a:gd name="connsiteY34" fmla="*/ 1080899 h 6400800"/>
              <a:gd name="connsiteX35" fmla="*/ 5321659 w 6400799"/>
              <a:gd name="connsiteY35" fmla="*/ 428327 h 6400800"/>
              <a:gd name="connsiteX36" fmla="*/ 752926 w 6400799"/>
              <a:gd name="connsiteY36" fmla="*/ 0 h 6400800"/>
              <a:gd name="connsiteX37" fmla="*/ 5647873 w 6400799"/>
              <a:gd name="connsiteY37" fmla="*/ 0 h 6400800"/>
              <a:gd name="connsiteX38" fmla="*/ 6400799 w 6400799"/>
              <a:gd name="connsiteY38" fmla="*/ 752926 h 6400800"/>
              <a:gd name="connsiteX39" fmla="*/ 6400799 w 6400799"/>
              <a:gd name="connsiteY39" fmla="*/ 5647874 h 6400800"/>
              <a:gd name="connsiteX40" fmla="*/ 5647873 w 6400799"/>
              <a:gd name="connsiteY40" fmla="*/ 6400800 h 6400800"/>
              <a:gd name="connsiteX41" fmla="*/ 752926 w 6400799"/>
              <a:gd name="connsiteY41" fmla="*/ 6400800 h 6400800"/>
              <a:gd name="connsiteX42" fmla="*/ 0 w 6400799"/>
              <a:gd name="connsiteY42" fmla="*/ 5647874 h 6400800"/>
              <a:gd name="connsiteX43" fmla="*/ 0 w 6400799"/>
              <a:gd name="connsiteY43" fmla="*/ 752926 h 6400800"/>
              <a:gd name="connsiteX44" fmla="*/ 752926 w 6400799"/>
              <a:gd name="connsiteY4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00799" h="6400800">
                <a:moveTo>
                  <a:pt x="3817270" y="3323047"/>
                </a:moveTo>
                <a:lnTo>
                  <a:pt x="5066529" y="4572306"/>
                </a:lnTo>
                <a:lnTo>
                  <a:pt x="5272152" y="4366683"/>
                </a:lnTo>
                <a:lnTo>
                  <a:pt x="5272152" y="5189175"/>
                </a:lnTo>
                <a:lnTo>
                  <a:pt x="4449659" y="5189176"/>
                </a:lnTo>
                <a:lnTo>
                  <a:pt x="4655282" y="4983553"/>
                </a:lnTo>
                <a:lnTo>
                  <a:pt x="3406023" y="3734293"/>
                </a:lnTo>
                <a:close/>
                <a:moveTo>
                  <a:pt x="2583528" y="3323047"/>
                </a:moveTo>
                <a:lnTo>
                  <a:pt x="2994775" y="3734293"/>
                </a:lnTo>
                <a:lnTo>
                  <a:pt x="1745516" y="4983553"/>
                </a:lnTo>
                <a:lnTo>
                  <a:pt x="1951139" y="5189176"/>
                </a:lnTo>
                <a:lnTo>
                  <a:pt x="1128646" y="5189175"/>
                </a:lnTo>
                <a:lnTo>
                  <a:pt x="1128646" y="4366683"/>
                </a:lnTo>
                <a:lnTo>
                  <a:pt x="1334269" y="4572306"/>
                </a:lnTo>
                <a:close/>
                <a:moveTo>
                  <a:pt x="4449660" y="1211625"/>
                </a:moveTo>
                <a:lnTo>
                  <a:pt x="5272153" y="1211626"/>
                </a:lnTo>
                <a:lnTo>
                  <a:pt x="5272153" y="2034118"/>
                </a:lnTo>
                <a:lnTo>
                  <a:pt x="5066530" y="1828495"/>
                </a:lnTo>
                <a:lnTo>
                  <a:pt x="3817271" y="3077754"/>
                </a:lnTo>
                <a:lnTo>
                  <a:pt x="3406024" y="2666508"/>
                </a:lnTo>
                <a:lnTo>
                  <a:pt x="4655283" y="1417248"/>
                </a:lnTo>
                <a:close/>
                <a:moveTo>
                  <a:pt x="1951140" y="1211625"/>
                </a:moveTo>
                <a:lnTo>
                  <a:pt x="1745517" y="1417248"/>
                </a:lnTo>
                <a:lnTo>
                  <a:pt x="2994776" y="2666507"/>
                </a:lnTo>
                <a:lnTo>
                  <a:pt x="2583529" y="3077754"/>
                </a:lnTo>
                <a:lnTo>
                  <a:pt x="1334270" y="1828495"/>
                </a:lnTo>
                <a:lnTo>
                  <a:pt x="1128647" y="2034118"/>
                </a:lnTo>
                <a:lnTo>
                  <a:pt x="1128647" y="1211626"/>
                </a:lnTo>
                <a:close/>
                <a:moveTo>
                  <a:pt x="1079141" y="428327"/>
                </a:moveTo>
                <a:cubicBezTo>
                  <a:pt x="718736" y="428327"/>
                  <a:pt x="426570" y="720493"/>
                  <a:pt x="426570" y="1080899"/>
                </a:cubicBezTo>
                <a:lnTo>
                  <a:pt x="426570" y="5323416"/>
                </a:lnTo>
                <a:cubicBezTo>
                  <a:pt x="426570" y="5683822"/>
                  <a:pt x="718736" y="5975988"/>
                  <a:pt x="1079141" y="5975988"/>
                </a:cubicBezTo>
                <a:lnTo>
                  <a:pt x="5321659" y="5975988"/>
                </a:lnTo>
                <a:cubicBezTo>
                  <a:pt x="5682065" y="5975988"/>
                  <a:pt x="5974230" y="5683822"/>
                  <a:pt x="5974230" y="5323416"/>
                </a:cubicBezTo>
                <a:lnTo>
                  <a:pt x="5974230" y="1080899"/>
                </a:lnTo>
                <a:cubicBezTo>
                  <a:pt x="5974230" y="720493"/>
                  <a:pt x="5682065" y="428327"/>
                  <a:pt x="5321659" y="428327"/>
                </a:cubicBezTo>
                <a:close/>
                <a:moveTo>
                  <a:pt x="752926" y="0"/>
                </a:moveTo>
                <a:lnTo>
                  <a:pt x="5647873" y="0"/>
                </a:lnTo>
                <a:cubicBezTo>
                  <a:pt x="6063703" y="0"/>
                  <a:pt x="6400799" y="337096"/>
                  <a:pt x="6400799" y="752926"/>
                </a:cubicBezTo>
                <a:lnTo>
                  <a:pt x="6400799" y="5647874"/>
                </a:lnTo>
                <a:cubicBezTo>
                  <a:pt x="6400799" y="6063704"/>
                  <a:pt x="6063703" y="6400800"/>
                  <a:pt x="5647873" y="6400800"/>
                </a:cubicBezTo>
                <a:lnTo>
                  <a:pt x="752926" y="6400800"/>
                </a:lnTo>
                <a:cubicBezTo>
                  <a:pt x="337096" y="6400800"/>
                  <a:pt x="0" y="6063704"/>
                  <a:pt x="0" y="5647874"/>
                </a:cubicBezTo>
                <a:lnTo>
                  <a:pt x="0" y="752926"/>
                </a:lnTo>
                <a:cubicBezTo>
                  <a:pt x="0" y="337096"/>
                  <a:pt x="337096" y="0"/>
                  <a:pt x="7529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19849" y="1798353"/>
            <a:ext cx="2186391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600" b="1" dirty="0">
                <a:solidFill>
                  <a:srgbClr val="000000"/>
                </a:solidFill>
                <a:latin typeface="+mn-ea"/>
                <a:sym typeface="+mn-ea"/>
              </a:rPr>
              <a:t>info = </a:t>
            </a:r>
            <a:r>
              <a:rPr lang="en-US" altLang="zh-CN" sz="1600" b="1" dirty="0" err="1">
                <a:solidFill>
                  <a:srgbClr val="000000"/>
                </a:solidFill>
                <a:latin typeface="+mn-ea"/>
                <a:sym typeface="+mn-ea"/>
              </a:rPr>
              <a:t>audiodevinfo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sym typeface="+mn-ea"/>
              </a:rPr>
              <a:t>;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59279" y="3648188"/>
            <a:ext cx="2186391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如果</a:t>
            </a:r>
            <a:r>
              <a:rPr lang="en-US" altLang="zh-CN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ID</a:t>
            </a:r>
            <a:r>
              <a:rPr lang="zh-CN" altLang="en-US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指定的输入或输出音频设备支持</a:t>
            </a:r>
            <a:r>
              <a:rPr lang="en-US" altLang="zh-CN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Fs</a:t>
            </a:r>
            <a:r>
              <a:rPr lang="zh-CN" altLang="en-US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、</a:t>
            </a:r>
            <a:r>
              <a:rPr lang="en-US" altLang="zh-CN" sz="16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nBits</a:t>
            </a:r>
            <a:r>
              <a:rPr lang="zh-CN" altLang="en-US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和</a:t>
            </a:r>
            <a:r>
              <a:rPr lang="en-US" altLang="zh-CN" sz="16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nChannels</a:t>
            </a:r>
            <a:r>
              <a:rPr lang="zh-CN" altLang="en-US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值分别指定的采样率、位数和通道数，则 </a:t>
            </a:r>
            <a:r>
              <a:rPr lang="en-US" altLang="zh-CN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support </a:t>
            </a:r>
            <a:r>
              <a:rPr lang="zh-CN" altLang="en-US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返回 </a:t>
            </a:r>
            <a:r>
              <a:rPr lang="en-US" altLang="zh-CN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</a:t>
            </a:r>
            <a:r>
              <a:rPr lang="zh-CN" altLang="en-US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。否则，</a:t>
            </a:r>
            <a:r>
              <a:rPr lang="en-US" altLang="zh-CN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support </a:t>
            </a:r>
            <a:r>
              <a:rPr lang="zh-CN" altLang="en-US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为 </a:t>
            </a:r>
            <a:r>
              <a:rPr lang="en-US" altLang="zh-CN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0</a:t>
            </a:r>
            <a:r>
              <a:rPr lang="zh-CN" altLang="en-US" sz="16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40" y="4124325"/>
            <a:ext cx="4737735" cy="19526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r="4344" b="2673"/>
          <a:stretch>
            <a:fillRect/>
          </a:stretch>
        </p:blipFill>
        <p:spPr>
          <a:xfrm>
            <a:off x="830580" y="1740535"/>
            <a:ext cx="6258560" cy="10083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rcRect r="6275" b="451"/>
          <a:stretch>
            <a:fillRect/>
          </a:stretch>
        </p:blipFill>
        <p:spPr>
          <a:xfrm>
            <a:off x="838835" y="2816860"/>
            <a:ext cx="6205220" cy="100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2"/>
          <p:cNvSpPr txBox="1">
            <a:spLocks noChangeArrowheads="1"/>
          </p:cNvSpPr>
          <p:nvPr/>
        </p:nvSpPr>
        <p:spPr bwMode="auto">
          <a:xfrm>
            <a:off x="3588022" y="1168392"/>
            <a:ext cx="5016238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zh-CN" sz="2800" b="1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录制语音信号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033560" y="1417409"/>
            <a:ext cx="0" cy="3184188"/>
          </a:xfrm>
          <a:prstGeom prst="line">
            <a:avLst/>
          </a:prstGeom>
          <a:ln>
            <a:solidFill>
              <a:srgbClr val="A5D3D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90930" y="1800225"/>
            <a:ext cx="1942465" cy="11404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sp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600" b="1" dirty="0">
                <a:latin typeface="+mn-ea"/>
                <a:sym typeface="+mn-ea"/>
              </a:rPr>
              <a:t>——</a:t>
            </a:r>
            <a:r>
              <a:rPr lang="zh-CN" altLang="en-US" sz="1600" b="1" dirty="0">
                <a:latin typeface="+mn-ea"/>
                <a:sym typeface="+mn-ea"/>
              </a:rPr>
              <a:t>为什么选用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US" altLang="zh-CN" sz="1600" b="1" dirty="0" err="1">
                <a:effectLst/>
                <a:latin typeface="+mn-ea"/>
                <a:sym typeface="+mn-ea"/>
              </a:rPr>
              <a:t>recordblocking</a:t>
            </a:r>
            <a:endParaRPr lang="en-US" altLang="zh-CN" sz="1600" b="1" dirty="0">
              <a:solidFill>
                <a:schemeClr val="tx1"/>
              </a:solidFill>
              <a:effectLst/>
              <a:latin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1600" b="1" dirty="0">
                <a:latin typeface="+mn-ea"/>
                <a:sym typeface="+mn-ea"/>
              </a:rPr>
              <a:t>而不是</a:t>
            </a:r>
            <a:r>
              <a:rPr lang="en-US" altLang="zh-CN" sz="1600" b="1" dirty="0">
                <a:latin typeface="+mn-ea"/>
                <a:sym typeface="+mn-ea"/>
              </a:rPr>
              <a:t>record ?</a:t>
            </a:r>
            <a:endParaRPr lang="zh-CN" altLang="zh-CN" sz="1600" kern="10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25" y="1690370"/>
            <a:ext cx="6737985" cy="30873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395" y="4909820"/>
            <a:ext cx="4435475" cy="1336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07075" y="990600"/>
            <a:ext cx="5722620" cy="537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/>
          <p:cNvGrpSpPr/>
          <p:nvPr/>
        </p:nvGrpSpPr>
        <p:grpSpPr>
          <a:xfrm>
            <a:off x="1190625" y="2080547"/>
            <a:ext cx="4455160" cy="2697907"/>
            <a:chOff x="1338659" y="1483278"/>
            <a:chExt cx="4141451" cy="1600478"/>
          </a:xfrm>
        </p:grpSpPr>
        <p:sp>
          <p:nvSpPr>
            <p:cNvPr id="6" name="Oval 38"/>
            <p:cNvSpPr>
              <a:spLocks noChangeArrowheads="1"/>
            </p:cNvSpPr>
            <p:nvPr/>
          </p:nvSpPr>
          <p:spPr bwMode="auto">
            <a:xfrm>
              <a:off x="1338659" y="1483278"/>
              <a:ext cx="512959" cy="344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0" tIns="0" rIns="0" bIns="0" anchor="ctr" anchorCtr="0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01</a:t>
              </a:r>
              <a:endParaRPr lang="zh-CN" altLang="en-US" sz="16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7" name="Line 39"/>
            <p:cNvSpPr>
              <a:spLocks noChangeShapeType="1"/>
            </p:cNvSpPr>
            <p:nvPr/>
          </p:nvSpPr>
          <p:spPr bwMode="auto">
            <a:xfrm>
              <a:off x="1338659" y="2127390"/>
              <a:ext cx="3936511" cy="0"/>
            </a:xfrm>
            <a:prstGeom prst="lin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auto">
            <a:xfrm>
              <a:off x="1357548" y="2591532"/>
              <a:ext cx="508237" cy="341291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 anchorCtr="0"/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02</a:t>
              </a:r>
              <a:endPara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9" name="Line 41"/>
            <p:cNvSpPr>
              <a:spLocks noChangeShapeType="1"/>
            </p:cNvSpPr>
            <p:nvPr/>
          </p:nvSpPr>
          <p:spPr bwMode="auto">
            <a:xfrm>
              <a:off x="1433105" y="3083709"/>
              <a:ext cx="3936511" cy="0"/>
            </a:xfrm>
            <a:prstGeom prst="lin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851880" y="1483279"/>
              <a:ext cx="3614205" cy="6385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ym typeface="+mn-ea"/>
                </a:rPr>
                <a:t>光谱 ：复色光经过色散系统（如棱镜光栅）分光后，被色散开的单色光按波（或频率）大小而依次排列的图案，全称为光学频谱。</a:t>
              </a:r>
              <a:endParaRPr lang="en-US" altLang="zh-CN" sz="1600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865905" y="2591408"/>
              <a:ext cx="3614205" cy="492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+mn-ea"/>
                  <a:sym typeface="+mn-ea"/>
                </a:rPr>
                <a:t>如何确定</a:t>
              </a:r>
              <a:r>
                <a:rPr lang="en-US" altLang="zh-CN" sz="1600" dirty="0">
                  <a:latin typeface="+mn-ea"/>
                  <a:sym typeface="+mn-ea"/>
                </a:rPr>
                <a:t>y</a:t>
              </a:r>
              <a:r>
                <a:rPr lang="zh-CN" altLang="en-US" sz="1600" dirty="0">
                  <a:latin typeface="+mn-ea"/>
                  <a:sym typeface="+mn-ea"/>
                </a:rPr>
                <a:t>中每个数据点对应的时间</a:t>
              </a:r>
              <a:r>
                <a:rPr lang="en-US" altLang="zh-CN" sz="1600" dirty="0">
                  <a:latin typeface="+mn-ea"/>
                  <a:sym typeface="+mn-ea"/>
                </a:rPr>
                <a:t>?</a:t>
              </a:r>
              <a:endParaRPr lang="en-US" altLang="zh-CN" sz="1600" dirty="0">
                <a:latin typeface="+mn-ea"/>
              </a:endParaRPr>
            </a:p>
            <a:p>
              <a:r>
                <a:rPr lang="en-US" altLang="zh-CN" sz="1600" dirty="0">
                  <a:latin typeface="+mn-ea"/>
                  <a:sym typeface="+mn-ea"/>
                </a:rPr>
                <a:t>N = length(y); %</a:t>
              </a:r>
              <a:r>
                <a:rPr lang="zh-CN" altLang="en-US" sz="1600" dirty="0">
                  <a:latin typeface="+mn-ea"/>
                  <a:sym typeface="+mn-ea"/>
                </a:rPr>
                <a:t>求取抽样点数</a:t>
              </a:r>
              <a:endParaRPr lang="zh-CN" altLang="en-US" sz="1600" dirty="0">
                <a:latin typeface="+mn-ea"/>
              </a:endParaRPr>
            </a:p>
            <a:p>
              <a:r>
                <a:rPr lang="en-US" altLang="zh-CN" sz="1600" dirty="0">
                  <a:latin typeface="+mn-ea"/>
                  <a:sym typeface="+mn-ea"/>
                </a:rPr>
                <a:t>t = (0:N-1)/Fs; %</a:t>
              </a:r>
              <a:r>
                <a:rPr lang="zh-CN" altLang="en-US" sz="1600" dirty="0">
                  <a:latin typeface="+mn-ea"/>
                  <a:sym typeface="+mn-ea"/>
                </a:rPr>
                <a:t>显示实际时间</a:t>
              </a:r>
              <a:endParaRPr lang="en-US" altLang="zh-CN" sz="1600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sp>
        <p:nvSpPr>
          <p:cNvPr id="18" name="文本框 17" descr="7b0a20202020227461726765744964223a202270726f636573734f6e6c696e6542756c6c6574220a7d0a"/>
          <p:cNvSpPr txBox="1"/>
          <p:nvPr/>
        </p:nvSpPr>
        <p:spPr>
          <a:xfrm>
            <a:off x="2065655" y="990600"/>
            <a:ext cx="3160395" cy="4933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sp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zh-CN" sz="2400" b="1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波形和光谱</a:t>
            </a:r>
            <a:endParaRPr lang="zh-CN" altLang="zh-CN" sz="2400" b="1" kern="10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rcRect r="395" b="50409"/>
          <a:stretch>
            <a:fillRect/>
          </a:stretch>
        </p:blipFill>
        <p:spPr>
          <a:xfrm>
            <a:off x="6310630" y="1899285"/>
            <a:ext cx="2563495" cy="25019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l="-272" t="49767" r="7702" b="382"/>
          <a:stretch>
            <a:fillRect/>
          </a:stretch>
        </p:blipFill>
        <p:spPr>
          <a:xfrm>
            <a:off x="8874125" y="1899285"/>
            <a:ext cx="2373630" cy="24828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996950" y="742950"/>
            <a:ext cx="938530" cy="988695"/>
            <a:chOff x="1557338" y="3071812"/>
            <a:chExt cx="1257300" cy="1257300"/>
          </a:xfrm>
        </p:grpSpPr>
        <p:sp>
          <p:nvSpPr>
            <p:cNvPr id="25" name="菱形 24"/>
            <p:cNvSpPr/>
            <p:nvPr/>
          </p:nvSpPr>
          <p:spPr>
            <a:xfrm>
              <a:off x="1557338" y="3071812"/>
              <a:ext cx="1257300" cy="12573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5400000" sx="106000" sy="106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FFC00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菱形 25"/>
            <p:cNvSpPr/>
            <p:nvPr/>
          </p:nvSpPr>
          <p:spPr>
            <a:xfrm>
              <a:off x="1628778" y="3143247"/>
              <a:ext cx="1114425" cy="1114425"/>
            </a:xfrm>
            <a:prstGeom prst="diamond">
              <a:avLst/>
            </a:prstGeom>
            <a:noFill/>
            <a:ln>
              <a:solidFill>
                <a:srgbClr val="3D4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FFC00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43075" y="3374443"/>
              <a:ext cx="857250" cy="672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b="1" dirty="0"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70664" y="1998387"/>
            <a:ext cx="10114682" cy="2469421"/>
            <a:chOff x="970664" y="1998387"/>
            <a:chExt cx="10114682" cy="2469421"/>
          </a:xfrm>
        </p:grpSpPr>
        <p:grpSp>
          <p:nvGrpSpPr>
            <p:cNvPr id="3" name="组合 2"/>
            <p:cNvGrpSpPr/>
            <p:nvPr/>
          </p:nvGrpSpPr>
          <p:grpSpPr>
            <a:xfrm>
              <a:off x="4940162" y="1998387"/>
              <a:ext cx="2408802" cy="2409546"/>
              <a:chOff x="4778031" y="2406919"/>
              <a:chExt cx="2241550" cy="2242243"/>
            </a:xfrm>
          </p:grpSpPr>
          <p:sp>
            <p:nvSpPr>
              <p:cNvPr id="8" name="Freeform 22"/>
              <p:cNvSpPr/>
              <p:nvPr/>
            </p:nvSpPr>
            <p:spPr bwMode="auto">
              <a:xfrm>
                <a:off x="5951192" y="2406920"/>
                <a:ext cx="1068388" cy="1281508"/>
              </a:xfrm>
              <a:custGeom>
                <a:avLst/>
                <a:gdLst>
                  <a:gd name="T0" fmla="*/ 0 w 285"/>
                  <a:gd name="T1" fmla="*/ 0 h 342"/>
                  <a:gd name="T2" fmla="*/ 0 w 285"/>
                  <a:gd name="T3" fmla="*/ 68 h 342"/>
                  <a:gd name="T4" fmla="*/ 52 w 285"/>
                  <a:gd name="T5" fmla="*/ 143 h 342"/>
                  <a:gd name="T6" fmla="*/ 0 w 285"/>
                  <a:gd name="T7" fmla="*/ 217 h 342"/>
                  <a:gd name="T8" fmla="*/ 0 w 285"/>
                  <a:gd name="T9" fmla="*/ 285 h 342"/>
                  <a:gd name="T10" fmla="*/ 86 w 285"/>
                  <a:gd name="T11" fmla="*/ 285 h 342"/>
                  <a:gd name="T12" fmla="*/ 142 w 285"/>
                  <a:gd name="T13" fmla="*/ 342 h 342"/>
                  <a:gd name="T14" fmla="*/ 199 w 285"/>
                  <a:gd name="T15" fmla="*/ 285 h 342"/>
                  <a:gd name="T16" fmla="*/ 285 w 285"/>
                  <a:gd name="T17" fmla="*/ 285 h 342"/>
                  <a:gd name="T18" fmla="*/ 285 w 285"/>
                  <a:gd name="T19" fmla="*/ 0 h 342"/>
                  <a:gd name="T20" fmla="*/ 0 w 285"/>
                  <a:gd name="T21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5" h="342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30" y="79"/>
                      <a:pt x="52" y="108"/>
                      <a:pt x="52" y="143"/>
                    </a:cubicBezTo>
                    <a:cubicBezTo>
                      <a:pt x="52" y="177"/>
                      <a:pt x="30" y="206"/>
                      <a:pt x="0" y="217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86" y="285"/>
                      <a:pt x="86" y="285"/>
                      <a:pt x="86" y="285"/>
                    </a:cubicBezTo>
                    <a:cubicBezTo>
                      <a:pt x="86" y="316"/>
                      <a:pt x="111" y="342"/>
                      <a:pt x="142" y="342"/>
                    </a:cubicBezTo>
                    <a:cubicBezTo>
                      <a:pt x="173" y="342"/>
                      <a:pt x="199" y="316"/>
                      <a:pt x="199" y="285"/>
                    </a:cubicBezTo>
                    <a:cubicBezTo>
                      <a:pt x="285" y="285"/>
                      <a:pt x="285" y="285"/>
                      <a:pt x="285" y="285"/>
                    </a:cubicBezTo>
                    <a:cubicBezTo>
                      <a:pt x="285" y="0"/>
                      <a:pt x="285" y="0"/>
                      <a:pt x="2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379817" y="2702285"/>
                <a:ext cx="292100" cy="401762"/>
                <a:chOff x="5054600" y="1884362"/>
                <a:chExt cx="292100" cy="401638"/>
              </a:xfrm>
              <a:solidFill>
                <a:srgbClr val="F8F8F8"/>
              </a:solidFill>
            </p:grpSpPr>
            <p:sp>
              <p:nvSpPr>
                <p:cNvPr id="22" name="Freeform 26"/>
                <p:cNvSpPr/>
                <p:nvPr/>
              </p:nvSpPr>
              <p:spPr bwMode="auto">
                <a:xfrm>
                  <a:off x="5099050" y="1884362"/>
                  <a:ext cx="209550" cy="123825"/>
                </a:xfrm>
                <a:custGeom>
                  <a:avLst/>
                  <a:gdLst>
                    <a:gd name="T0" fmla="*/ 13 w 56"/>
                    <a:gd name="T1" fmla="*/ 33 h 33"/>
                    <a:gd name="T2" fmla="*/ 13 w 56"/>
                    <a:gd name="T3" fmla="*/ 22 h 33"/>
                    <a:gd name="T4" fmla="*/ 22 w 56"/>
                    <a:gd name="T5" fmla="*/ 12 h 33"/>
                    <a:gd name="T6" fmla="*/ 33 w 56"/>
                    <a:gd name="T7" fmla="*/ 12 h 33"/>
                    <a:gd name="T8" fmla="*/ 43 w 56"/>
                    <a:gd name="T9" fmla="*/ 22 h 33"/>
                    <a:gd name="T10" fmla="*/ 43 w 56"/>
                    <a:gd name="T11" fmla="*/ 33 h 33"/>
                    <a:gd name="T12" fmla="*/ 56 w 56"/>
                    <a:gd name="T13" fmla="*/ 33 h 33"/>
                    <a:gd name="T14" fmla="*/ 56 w 56"/>
                    <a:gd name="T15" fmla="*/ 22 h 33"/>
                    <a:gd name="T16" fmla="*/ 33 w 56"/>
                    <a:gd name="T17" fmla="*/ 0 h 33"/>
                    <a:gd name="T18" fmla="*/ 22 w 56"/>
                    <a:gd name="T19" fmla="*/ 0 h 33"/>
                    <a:gd name="T20" fmla="*/ 0 w 56"/>
                    <a:gd name="T21" fmla="*/ 22 h 33"/>
                    <a:gd name="T22" fmla="*/ 0 w 56"/>
                    <a:gd name="T23" fmla="*/ 33 h 33"/>
                    <a:gd name="T24" fmla="*/ 13 w 56"/>
                    <a:gd name="T25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" h="33">
                      <a:moveTo>
                        <a:pt x="13" y="33"/>
                      </a:move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17"/>
                        <a:pt x="17" y="13"/>
                        <a:pt x="22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9" y="13"/>
                        <a:pt x="43" y="17"/>
                        <a:pt x="43" y="22"/>
                      </a:cubicBezTo>
                      <a:cubicBezTo>
                        <a:pt x="43" y="33"/>
                        <a:pt x="43" y="33"/>
                        <a:pt x="43" y="33"/>
                      </a:cubicBezTo>
                      <a:cubicBezTo>
                        <a:pt x="56" y="33"/>
                        <a:pt x="56" y="33"/>
                        <a:pt x="56" y="33"/>
                      </a:cubicBezTo>
                      <a:cubicBezTo>
                        <a:pt x="56" y="22"/>
                        <a:pt x="56" y="22"/>
                        <a:pt x="56" y="22"/>
                      </a:cubicBezTo>
                      <a:cubicBezTo>
                        <a:pt x="56" y="10"/>
                        <a:pt x="46" y="0"/>
                        <a:pt x="3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3"/>
                        <a:pt x="0" y="33"/>
                        <a:pt x="0" y="33"/>
                      </a:cubicBezTo>
                      <a:lnTo>
                        <a:pt x="13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全字库正楷体" panose="02010604000101010101" pitchFamily="2" charset="-122"/>
                    <a:ea typeface="全字库正楷体" panose="02010604000101010101" pitchFamily="2" charset="-122"/>
                    <a:cs typeface="全字库正楷体" panose="02010604000101010101" pitchFamily="2" charset="-122"/>
                  </a:endParaRPr>
                </a:p>
              </p:txBody>
            </p:sp>
            <p:sp>
              <p:nvSpPr>
                <p:cNvPr id="23" name="Freeform 27"/>
                <p:cNvSpPr>
                  <a:spLocks noEditPoints="1"/>
                </p:cNvSpPr>
                <p:nvPr/>
              </p:nvSpPr>
              <p:spPr bwMode="auto">
                <a:xfrm>
                  <a:off x="5054600" y="2030412"/>
                  <a:ext cx="292100" cy="255588"/>
                </a:xfrm>
                <a:custGeom>
                  <a:avLst/>
                  <a:gdLst>
                    <a:gd name="T0" fmla="*/ 0 w 78"/>
                    <a:gd name="T1" fmla="*/ 0 h 68"/>
                    <a:gd name="T2" fmla="*/ 0 w 78"/>
                    <a:gd name="T3" fmla="*/ 35 h 68"/>
                    <a:gd name="T4" fmla="*/ 34 w 78"/>
                    <a:gd name="T5" fmla="*/ 68 h 68"/>
                    <a:gd name="T6" fmla="*/ 44 w 78"/>
                    <a:gd name="T7" fmla="*/ 68 h 68"/>
                    <a:gd name="T8" fmla="*/ 78 w 78"/>
                    <a:gd name="T9" fmla="*/ 35 h 68"/>
                    <a:gd name="T10" fmla="*/ 78 w 78"/>
                    <a:gd name="T11" fmla="*/ 0 h 68"/>
                    <a:gd name="T12" fmla="*/ 0 w 78"/>
                    <a:gd name="T13" fmla="*/ 0 h 68"/>
                    <a:gd name="T14" fmla="*/ 44 w 78"/>
                    <a:gd name="T15" fmla="*/ 31 h 68"/>
                    <a:gd name="T16" fmla="*/ 44 w 78"/>
                    <a:gd name="T17" fmla="*/ 46 h 68"/>
                    <a:gd name="T18" fmla="*/ 41 w 78"/>
                    <a:gd name="T19" fmla="*/ 50 h 68"/>
                    <a:gd name="T20" fmla="*/ 37 w 78"/>
                    <a:gd name="T21" fmla="*/ 46 h 68"/>
                    <a:gd name="T22" fmla="*/ 37 w 78"/>
                    <a:gd name="T23" fmla="*/ 31 h 68"/>
                    <a:gd name="T24" fmla="*/ 32 w 78"/>
                    <a:gd name="T25" fmla="*/ 23 h 68"/>
                    <a:gd name="T26" fmla="*/ 41 w 78"/>
                    <a:gd name="T27" fmla="*/ 14 h 68"/>
                    <a:gd name="T28" fmla="*/ 50 w 78"/>
                    <a:gd name="T29" fmla="*/ 23 h 68"/>
                    <a:gd name="T30" fmla="*/ 44 w 78"/>
                    <a:gd name="T31" fmla="*/ 3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8" h="68">
                      <a:moveTo>
                        <a:pt x="0" y="0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53"/>
                        <a:pt x="15" y="68"/>
                        <a:pt x="34" y="68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63" y="68"/>
                        <a:pt x="78" y="53"/>
                        <a:pt x="78" y="35"/>
                      </a:cubicBezTo>
                      <a:cubicBezTo>
                        <a:pt x="78" y="0"/>
                        <a:pt x="78" y="0"/>
                        <a:pt x="78" y="0"/>
                      </a:cubicBezTo>
                      <a:lnTo>
                        <a:pt x="0" y="0"/>
                      </a:lnTo>
                      <a:close/>
                      <a:moveTo>
                        <a:pt x="44" y="31"/>
                      </a:moveTo>
                      <a:cubicBezTo>
                        <a:pt x="44" y="46"/>
                        <a:pt x="44" y="46"/>
                        <a:pt x="44" y="46"/>
                      </a:cubicBezTo>
                      <a:cubicBezTo>
                        <a:pt x="44" y="48"/>
                        <a:pt x="43" y="50"/>
                        <a:pt x="41" y="50"/>
                      </a:cubicBezTo>
                      <a:cubicBezTo>
                        <a:pt x="39" y="50"/>
                        <a:pt x="37" y="48"/>
                        <a:pt x="37" y="46"/>
                      </a:cubicBezTo>
                      <a:cubicBezTo>
                        <a:pt x="37" y="31"/>
                        <a:pt x="37" y="31"/>
                        <a:pt x="37" y="31"/>
                      </a:cubicBezTo>
                      <a:cubicBezTo>
                        <a:pt x="34" y="30"/>
                        <a:pt x="32" y="27"/>
                        <a:pt x="32" y="23"/>
                      </a:cubicBezTo>
                      <a:cubicBezTo>
                        <a:pt x="32" y="18"/>
                        <a:pt x="36" y="14"/>
                        <a:pt x="41" y="14"/>
                      </a:cubicBezTo>
                      <a:cubicBezTo>
                        <a:pt x="46" y="14"/>
                        <a:pt x="50" y="18"/>
                        <a:pt x="50" y="23"/>
                      </a:cubicBezTo>
                      <a:cubicBezTo>
                        <a:pt x="50" y="27"/>
                        <a:pt x="47" y="30"/>
                        <a:pt x="44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全字库正楷体" panose="02010604000101010101" pitchFamily="2" charset="-122"/>
                    <a:ea typeface="全字库正楷体" panose="02010604000101010101" pitchFamily="2" charset="-122"/>
                    <a:cs typeface="全字库正楷体" panose="02010604000101010101" pitchFamily="2" charset="-122"/>
                  </a:endParaRPr>
                </a:p>
              </p:txBody>
            </p:sp>
          </p:grpSp>
          <p:sp>
            <p:nvSpPr>
              <p:cNvPr id="10" name="Freeform 23"/>
              <p:cNvSpPr/>
              <p:nvPr/>
            </p:nvSpPr>
            <p:spPr bwMode="auto">
              <a:xfrm>
                <a:off x="5738468" y="3580445"/>
                <a:ext cx="1281113" cy="1068717"/>
              </a:xfrm>
              <a:custGeom>
                <a:avLst/>
                <a:gdLst>
                  <a:gd name="T0" fmla="*/ 274 w 342"/>
                  <a:gd name="T1" fmla="*/ 0 h 285"/>
                  <a:gd name="T2" fmla="*/ 199 w 342"/>
                  <a:gd name="T3" fmla="*/ 52 h 285"/>
                  <a:gd name="T4" fmla="*/ 124 w 342"/>
                  <a:gd name="T5" fmla="*/ 0 h 285"/>
                  <a:gd name="T6" fmla="*/ 57 w 342"/>
                  <a:gd name="T7" fmla="*/ 0 h 285"/>
                  <a:gd name="T8" fmla="*/ 57 w 342"/>
                  <a:gd name="T9" fmla="*/ 86 h 285"/>
                  <a:gd name="T10" fmla="*/ 0 w 342"/>
                  <a:gd name="T11" fmla="*/ 142 h 285"/>
                  <a:gd name="T12" fmla="*/ 57 w 342"/>
                  <a:gd name="T13" fmla="*/ 199 h 285"/>
                  <a:gd name="T14" fmla="*/ 57 w 342"/>
                  <a:gd name="T15" fmla="*/ 285 h 285"/>
                  <a:gd name="T16" fmla="*/ 342 w 342"/>
                  <a:gd name="T17" fmla="*/ 285 h 285"/>
                  <a:gd name="T18" fmla="*/ 342 w 342"/>
                  <a:gd name="T19" fmla="*/ 0 h 285"/>
                  <a:gd name="T20" fmla="*/ 274 w 342"/>
                  <a:gd name="T21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2" h="285">
                    <a:moveTo>
                      <a:pt x="274" y="0"/>
                    </a:moveTo>
                    <a:cubicBezTo>
                      <a:pt x="263" y="30"/>
                      <a:pt x="234" y="52"/>
                      <a:pt x="199" y="52"/>
                    </a:cubicBezTo>
                    <a:cubicBezTo>
                      <a:pt x="165" y="52"/>
                      <a:pt x="136" y="30"/>
                      <a:pt x="12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25" y="86"/>
                      <a:pt x="0" y="111"/>
                      <a:pt x="0" y="142"/>
                    </a:cubicBezTo>
                    <a:cubicBezTo>
                      <a:pt x="0" y="173"/>
                      <a:pt x="25" y="199"/>
                      <a:pt x="57" y="199"/>
                    </a:cubicBezTo>
                    <a:cubicBezTo>
                      <a:pt x="57" y="285"/>
                      <a:pt x="57" y="285"/>
                      <a:pt x="57" y="285"/>
                    </a:cubicBezTo>
                    <a:cubicBezTo>
                      <a:pt x="342" y="285"/>
                      <a:pt x="342" y="285"/>
                      <a:pt x="342" y="285"/>
                    </a:cubicBezTo>
                    <a:cubicBezTo>
                      <a:pt x="342" y="0"/>
                      <a:pt x="342" y="0"/>
                      <a:pt x="342" y="0"/>
                    </a:cubicBez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6311556" y="3977442"/>
                <a:ext cx="434975" cy="427169"/>
                <a:chOff x="4986338" y="3159125"/>
                <a:chExt cx="434975" cy="427037"/>
              </a:xfrm>
              <a:solidFill>
                <a:srgbClr val="F8F8F8"/>
              </a:solidFill>
            </p:grpSpPr>
            <p:sp>
              <p:nvSpPr>
                <p:cNvPr id="20" name="Freeform 28"/>
                <p:cNvSpPr/>
                <p:nvPr/>
              </p:nvSpPr>
              <p:spPr bwMode="auto">
                <a:xfrm>
                  <a:off x="5129213" y="3302000"/>
                  <a:ext cx="146050" cy="142875"/>
                </a:xfrm>
                <a:custGeom>
                  <a:avLst/>
                  <a:gdLst>
                    <a:gd name="T0" fmla="*/ 37 w 39"/>
                    <a:gd name="T1" fmla="*/ 2 h 38"/>
                    <a:gd name="T2" fmla="*/ 37 w 39"/>
                    <a:gd name="T3" fmla="*/ 9 h 38"/>
                    <a:gd name="T4" fmla="*/ 9 w 39"/>
                    <a:gd name="T5" fmla="*/ 36 h 38"/>
                    <a:gd name="T6" fmla="*/ 2 w 39"/>
                    <a:gd name="T7" fmla="*/ 36 h 38"/>
                    <a:gd name="T8" fmla="*/ 2 w 39"/>
                    <a:gd name="T9" fmla="*/ 36 h 38"/>
                    <a:gd name="T10" fmla="*/ 2 w 39"/>
                    <a:gd name="T11" fmla="*/ 30 h 38"/>
                    <a:gd name="T12" fmla="*/ 30 w 39"/>
                    <a:gd name="T13" fmla="*/ 2 h 38"/>
                    <a:gd name="T14" fmla="*/ 37 w 39"/>
                    <a:gd name="T15" fmla="*/ 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38">
                      <a:moveTo>
                        <a:pt x="37" y="2"/>
                      </a:moveTo>
                      <a:cubicBezTo>
                        <a:pt x="39" y="4"/>
                        <a:pt x="39" y="7"/>
                        <a:pt x="37" y="9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7" y="38"/>
                        <a:pt x="4" y="38"/>
                        <a:pt x="2" y="36"/>
                      </a:cubicBezTo>
                      <a:cubicBezTo>
                        <a:pt x="2" y="36"/>
                        <a:pt x="2" y="36"/>
                        <a:pt x="2" y="36"/>
                      </a:cubicBezTo>
                      <a:cubicBezTo>
                        <a:pt x="0" y="35"/>
                        <a:pt x="0" y="32"/>
                        <a:pt x="2" y="30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32" y="0"/>
                        <a:pt x="35" y="0"/>
                        <a:pt x="3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全字库正楷体" panose="02010604000101010101" pitchFamily="2" charset="-122"/>
                    <a:ea typeface="全字库正楷体" panose="02010604000101010101" pitchFamily="2" charset="-122"/>
                    <a:cs typeface="全字库正楷体" panose="02010604000101010101" pitchFamily="2" charset="-122"/>
                  </a:endParaRPr>
                </a:p>
              </p:txBody>
            </p:sp>
            <p:sp>
              <p:nvSpPr>
                <p:cNvPr id="21" name="Freeform 29"/>
                <p:cNvSpPr>
                  <a:spLocks noEditPoints="1"/>
                </p:cNvSpPr>
                <p:nvPr/>
              </p:nvSpPr>
              <p:spPr bwMode="auto">
                <a:xfrm>
                  <a:off x="4986338" y="3159125"/>
                  <a:ext cx="434975" cy="427037"/>
                </a:xfrm>
                <a:custGeom>
                  <a:avLst/>
                  <a:gdLst>
                    <a:gd name="T0" fmla="*/ 28 w 116"/>
                    <a:gd name="T1" fmla="*/ 96 h 114"/>
                    <a:gd name="T2" fmla="*/ 20 w 116"/>
                    <a:gd name="T3" fmla="*/ 96 h 114"/>
                    <a:gd name="T4" fmla="*/ 18 w 116"/>
                    <a:gd name="T5" fmla="*/ 94 h 114"/>
                    <a:gd name="T6" fmla="*/ 18 w 116"/>
                    <a:gd name="T7" fmla="*/ 86 h 114"/>
                    <a:gd name="T8" fmla="*/ 32 w 116"/>
                    <a:gd name="T9" fmla="*/ 73 h 114"/>
                    <a:gd name="T10" fmla="*/ 41 w 116"/>
                    <a:gd name="T11" fmla="*/ 57 h 114"/>
                    <a:gd name="T12" fmla="*/ 22 w 116"/>
                    <a:gd name="T13" fmla="*/ 62 h 114"/>
                    <a:gd name="T14" fmla="*/ 8 w 116"/>
                    <a:gd name="T15" fmla="*/ 76 h 114"/>
                    <a:gd name="T16" fmla="*/ 8 w 116"/>
                    <a:gd name="T17" fmla="*/ 104 h 114"/>
                    <a:gd name="T18" fmla="*/ 9 w 116"/>
                    <a:gd name="T19" fmla="*/ 106 h 114"/>
                    <a:gd name="T20" fmla="*/ 38 w 116"/>
                    <a:gd name="T21" fmla="*/ 106 h 114"/>
                    <a:gd name="T22" fmla="*/ 53 w 116"/>
                    <a:gd name="T23" fmla="*/ 92 h 114"/>
                    <a:gd name="T24" fmla="*/ 58 w 116"/>
                    <a:gd name="T25" fmla="*/ 73 h 114"/>
                    <a:gd name="T26" fmla="*/ 42 w 116"/>
                    <a:gd name="T27" fmla="*/ 82 h 114"/>
                    <a:gd name="T28" fmla="*/ 28 w 116"/>
                    <a:gd name="T29" fmla="*/ 96 h 114"/>
                    <a:gd name="T30" fmla="*/ 77 w 116"/>
                    <a:gd name="T31" fmla="*/ 8 h 114"/>
                    <a:gd name="T32" fmla="*/ 63 w 116"/>
                    <a:gd name="T33" fmla="*/ 22 h 114"/>
                    <a:gd name="T34" fmla="*/ 57 w 116"/>
                    <a:gd name="T35" fmla="*/ 40 h 114"/>
                    <a:gd name="T36" fmla="*/ 74 w 116"/>
                    <a:gd name="T37" fmla="*/ 32 h 114"/>
                    <a:gd name="T38" fmla="*/ 88 w 116"/>
                    <a:gd name="T39" fmla="*/ 18 h 114"/>
                    <a:gd name="T40" fmla="*/ 96 w 116"/>
                    <a:gd name="T41" fmla="*/ 18 h 114"/>
                    <a:gd name="T42" fmla="*/ 98 w 116"/>
                    <a:gd name="T43" fmla="*/ 20 h 114"/>
                    <a:gd name="T44" fmla="*/ 98 w 116"/>
                    <a:gd name="T45" fmla="*/ 28 h 114"/>
                    <a:gd name="T46" fmla="*/ 84 w 116"/>
                    <a:gd name="T47" fmla="*/ 42 h 114"/>
                    <a:gd name="T48" fmla="*/ 75 w 116"/>
                    <a:gd name="T49" fmla="*/ 57 h 114"/>
                    <a:gd name="T50" fmla="*/ 94 w 116"/>
                    <a:gd name="T51" fmla="*/ 52 h 114"/>
                    <a:gd name="T52" fmla="*/ 108 w 116"/>
                    <a:gd name="T53" fmla="*/ 38 h 114"/>
                    <a:gd name="T54" fmla="*/ 108 w 116"/>
                    <a:gd name="T55" fmla="*/ 10 h 114"/>
                    <a:gd name="T56" fmla="*/ 106 w 116"/>
                    <a:gd name="T57" fmla="*/ 8 h 114"/>
                    <a:gd name="T58" fmla="*/ 77 w 116"/>
                    <a:gd name="T59" fmla="*/ 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6" h="114">
                      <a:moveTo>
                        <a:pt x="28" y="96"/>
                      </a:moveTo>
                      <a:cubicBezTo>
                        <a:pt x="26" y="98"/>
                        <a:pt x="22" y="98"/>
                        <a:pt x="20" y="96"/>
                      </a:cubicBezTo>
                      <a:cubicBezTo>
                        <a:pt x="18" y="94"/>
                        <a:pt x="18" y="94"/>
                        <a:pt x="18" y="94"/>
                      </a:cubicBezTo>
                      <a:cubicBezTo>
                        <a:pt x="16" y="92"/>
                        <a:pt x="16" y="88"/>
                        <a:pt x="18" y="86"/>
                      </a:cubicBezTo>
                      <a:cubicBezTo>
                        <a:pt x="32" y="73"/>
                        <a:pt x="32" y="73"/>
                        <a:pt x="32" y="73"/>
                      </a:cubicBezTo>
                      <a:cubicBezTo>
                        <a:pt x="33" y="71"/>
                        <a:pt x="38" y="65"/>
                        <a:pt x="41" y="57"/>
                      </a:cubicBezTo>
                      <a:cubicBezTo>
                        <a:pt x="34" y="55"/>
                        <a:pt x="27" y="57"/>
                        <a:pt x="22" y="62"/>
                      </a:cubicBezTo>
                      <a:cubicBezTo>
                        <a:pt x="8" y="76"/>
                        <a:pt x="8" y="76"/>
                        <a:pt x="8" y="76"/>
                      </a:cubicBezTo>
                      <a:cubicBezTo>
                        <a:pt x="0" y="84"/>
                        <a:pt x="0" y="97"/>
                        <a:pt x="8" y="104"/>
                      </a:cubicBezTo>
                      <a:cubicBezTo>
                        <a:pt x="9" y="106"/>
                        <a:pt x="9" y="106"/>
                        <a:pt x="9" y="106"/>
                      </a:cubicBezTo>
                      <a:cubicBezTo>
                        <a:pt x="17" y="114"/>
                        <a:pt x="30" y="114"/>
                        <a:pt x="38" y="106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58" y="87"/>
                        <a:pt x="60" y="80"/>
                        <a:pt x="58" y="73"/>
                      </a:cubicBezTo>
                      <a:cubicBezTo>
                        <a:pt x="52" y="76"/>
                        <a:pt x="46" y="79"/>
                        <a:pt x="42" y="82"/>
                      </a:cubicBezTo>
                      <a:lnTo>
                        <a:pt x="28" y="96"/>
                      </a:lnTo>
                      <a:close/>
                      <a:moveTo>
                        <a:pt x="77" y="8"/>
                      </a:move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58" y="27"/>
                        <a:pt x="56" y="34"/>
                        <a:pt x="57" y="40"/>
                      </a:cubicBezTo>
                      <a:cubicBezTo>
                        <a:pt x="62" y="38"/>
                        <a:pt x="67" y="36"/>
                        <a:pt x="74" y="32"/>
                      </a:cubicBezTo>
                      <a:cubicBezTo>
                        <a:pt x="88" y="18"/>
                        <a:pt x="88" y="18"/>
                        <a:pt x="88" y="18"/>
                      </a:cubicBezTo>
                      <a:cubicBezTo>
                        <a:pt x="90" y="16"/>
                        <a:pt x="94" y="16"/>
                        <a:pt x="96" y="18"/>
                      </a:cubicBezTo>
                      <a:cubicBezTo>
                        <a:pt x="98" y="20"/>
                        <a:pt x="98" y="20"/>
                        <a:pt x="98" y="20"/>
                      </a:cubicBezTo>
                      <a:cubicBezTo>
                        <a:pt x="100" y="22"/>
                        <a:pt x="100" y="26"/>
                        <a:pt x="98" y="28"/>
                      </a:cubicBezTo>
                      <a:cubicBezTo>
                        <a:pt x="84" y="42"/>
                        <a:pt x="84" y="42"/>
                        <a:pt x="84" y="42"/>
                      </a:cubicBezTo>
                      <a:cubicBezTo>
                        <a:pt x="78" y="49"/>
                        <a:pt x="76" y="54"/>
                        <a:pt x="75" y="57"/>
                      </a:cubicBezTo>
                      <a:cubicBezTo>
                        <a:pt x="82" y="59"/>
                        <a:pt x="89" y="57"/>
                        <a:pt x="94" y="52"/>
                      </a:cubicBezTo>
                      <a:cubicBezTo>
                        <a:pt x="108" y="38"/>
                        <a:pt x="108" y="38"/>
                        <a:pt x="108" y="38"/>
                      </a:cubicBezTo>
                      <a:cubicBezTo>
                        <a:pt x="116" y="30"/>
                        <a:pt x="116" y="17"/>
                        <a:pt x="108" y="10"/>
                      </a:cubicBezTo>
                      <a:cubicBezTo>
                        <a:pt x="106" y="8"/>
                        <a:pt x="106" y="8"/>
                        <a:pt x="106" y="8"/>
                      </a:cubicBezTo>
                      <a:cubicBezTo>
                        <a:pt x="98" y="0"/>
                        <a:pt x="85" y="0"/>
                        <a:pt x="77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全字库正楷体" panose="02010604000101010101" pitchFamily="2" charset="-122"/>
                    <a:ea typeface="全字库正楷体" panose="02010604000101010101" pitchFamily="2" charset="-122"/>
                    <a:cs typeface="全字库正楷体" panose="02010604000101010101" pitchFamily="2" charset="-122"/>
                  </a:endParaRPr>
                </a:p>
              </p:txBody>
            </p:sp>
          </p:grpSp>
          <p:sp>
            <p:nvSpPr>
              <p:cNvPr id="12" name="Freeform 24"/>
              <p:cNvSpPr/>
              <p:nvPr/>
            </p:nvSpPr>
            <p:spPr bwMode="auto">
              <a:xfrm>
                <a:off x="4778031" y="3366065"/>
                <a:ext cx="1068387" cy="1283096"/>
              </a:xfrm>
              <a:custGeom>
                <a:avLst/>
                <a:gdLst>
                  <a:gd name="T0" fmla="*/ 285 w 285"/>
                  <a:gd name="T1" fmla="*/ 124 h 342"/>
                  <a:gd name="T2" fmla="*/ 285 w 285"/>
                  <a:gd name="T3" fmla="*/ 57 h 342"/>
                  <a:gd name="T4" fmla="*/ 199 w 285"/>
                  <a:gd name="T5" fmla="*/ 57 h 342"/>
                  <a:gd name="T6" fmla="*/ 142 w 285"/>
                  <a:gd name="T7" fmla="*/ 0 h 342"/>
                  <a:gd name="T8" fmla="*/ 86 w 285"/>
                  <a:gd name="T9" fmla="*/ 57 h 342"/>
                  <a:gd name="T10" fmla="*/ 0 w 285"/>
                  <a:gd name="T11" fmla="*/ 57 h 342"/>
                  <a:gd name="T12" fmla="*/ 0 w 285"/>
                  <a:gd name="T13" fmla="*/ 342 h 342"/>
                  <a:gd name="T14" fmla="*/ 285 w 285"/>
                  <a:gd name="T15" fmla="*/ 342 h 342"/>
                  <a:gd name="T16" fmla="*/ 285 w 285"/>
                  <a:gd name="T17" fmla="*/ 274 h 342"/>
                  <a:gd name="T18" fmla="*/ 233 w 285"/>
                  <a:gd name="T19" fmla="*/ 199 h 342"/>
                  <a:gd name="T20" fmla="*/ 285 w 285"/>
                  <a:gd name="T21" fmla="*/ 12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5" h="342">
                    <a:moveTo>
                      <a:pt x="285" y="124"/>
                    </a:moveTo>
                    <a:cubicBezTo>
                      <a:pt x="285" y="57"/>
                      <a:pt x="285" y="57"/>
                      <a:pt x="285" y="57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199" y="25"/>
                      <a:pt x="174" y="0"/>
                      <a:pt x="142" y="0"/>
                    </a:cubicBezTo>
                    <a:cubicBezTo>
                      <a:pt x="111" y="0"/>
                      <a:pt x="86" y="25"/>
                      <a:pt x="86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342"/>
                      <a:pt x="0" y="342"/>
                      <a:pt x="0" y="342"/>
                    </a:cubicBezTo>
                    <a:cubicBezTo>
                      <a:pt x="285" y="342"/>
                      <a:pt x="285" y="342"/>
                      <a:pt x="285" y="342"/>
                    </a:cubicBezTo>
                    <a:cubicBezTo>
                      <a:pt x="285" y="274"/>
                      <a:pt x="285" y="274"/>
                      <a:pt x="285" y="274"/>
                    </a:cubicBezTo>
                    <a:cubicBezTo>
                      <a:pt x="255" y="263"/>
                      <a:pt x="233" y="234"/>
                      <a:pt x="233" y="199"/>
                    </a:cubicBezTo>
                    <a:cubicBezTo>
                      <a:pt x="233" y="165"/>
                      <a:pt x="255" y="136"/>
                      <a:pt x="285" y="12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5127280" y="3883750"/>
                <a:ext cx="352424" cy="479573"/>
                <a:chOff x="3802063" y="3065462"/>
                <a:chExt cx="352424" cy="479425"/>
              </a:xfrm>
              <a:solidFill>
                <a:srgbClr val="F8F8F8"/>
              </a:solidFill>
            </p:grpSpPr>
            <p:sp>
              <p:nvSpPr>
                <p:cNvPr id="16" name="Freeform 30"/>
                <p:cNvSpPr>
                  <a:spLocks noEditPoints="1"/>
                </p:cNvSpPr>
                <p:nvPr/>
              </p:nvSpPr>
              <p:spPr bwMode="auto">
                <a:xfrm>
                  <a:off x="3862388" y="3117850"/>
                  <a:ext cx="157162" cy="195263"/>
                </a:xfrm>
                <a:custGeom>
                  <a:avLst/>
                  <a:gdLst>
                    <a:gd name="T0" fmla="*/ 40 w 42"/>
                    <a:gd name="T1" fmla="*/ 10 h 52"/>
                    <a:gd name="T2" fmla="*/ 1 w 42"/>
                    <a:gd name="T3" fmla="*/ 10 h 52"/>
                    <a:gd name="T4" fmla="*/ 0 w 42"/>
                    <a:gd name="T5" fmla="*/ 11 h 52"/>
                    <a:gd name="T6" fmla="*/ 1 w 42"/>
                    <a:gd name="T7" fmla="*/ 13 h 52"/>
                    <a:gd name="T8" fmla="*/ 40 w 42"/>
                    <a:gd name="T9" fmla="*/ 13 h 52"/>
                    <a:gd name="T10" fmla="*/ 42 w 42"/>
                    <a:gd name="T11" fmla="*/ 11 h 52"/>
                    <a:gd name="T12" fmla="*/ 40 w 42"/>
                    <a:gd name="T13" fmla="*/ 10 h 52"/>
                    <a:gd name="T14" fmla="*/ 1 w 42"/>
                    <a:gd name="T15" fmla="*/ 3 h 52"/>
                    <a:gd name="T16" fmla="*/ 40 w 42"/>
                    <a:gd name="T17" fmla="*/ 3 h 52"/>
                    <a:gd name="T18" fmla="*/ 42 w 42"/>
                    <a:gd name="T19" fmla="*/ 1 h 52"/>
                    <a:gd name="T20" fmla="*/ 40 w 42"/>
                    <a:gd name="T21" fmla="*/ 0 h 52"/>
                    <a:gd name="T22" fmla="*/ 1 w 42"/>
                    <a:gd name="T23" fmla="*/ 0 h 52"/>
                    <a:gd name="T24" fmla="*/ 0 w 42"/>
                    <a:gd name="T25" fmla="*/ 1 h 52"/>
                    <a:gd name="T26" fmla="*/ 1 w 42"/>
                    <a:gd name="T27" fmla="*/ 3 h 52"/>
                    <a:gd name="T28" fmla="*/ 0 w 42"/>
                    <a:gd name="T29" fmla="*/ 21 h 52"/>
                    <a:gd name="T30" fmla="*/ 1 w 42"/>
                    <a:gd name="T31" fmla="*/ 23 h 52"/>
                    <a:gd name="T32" fmla="*/ 29 w 42"/>
                    <a:gd name="T33" fmla="*/ 23 h 52"/>
                    <a:gd name="T34" fmla="*/ 39 w 42"/>
                    <a:gd name="T35" fmla="*/ 19 h 52"/>
                    <a:gd name="T36" fmla="*/ 1 w 42"/>
                    <a:gd name="T37" fmla="*/ 19 h 52"/>
                    <a:gd name="T38" fmla="*/ 0 w 42"/>
                    <a:gd name="T39" fmla="*/ 21 h 52"/>
                    <a:gd name="T40" fmla="*/ 0 w 42"/>
                    <a:gd name="T41" fmla="*/ 31 h 52"/>
                    <a:gd name="T42" fmla="*/ 1 w 42"/>
                    <a:gd name="T43" fmla="*/ 33 h 52"/>
                    <a:gd name="T44" fmla="*/ 18 w 42"/>
                    <a:gd name="T45" fmla="*/ 33 h 52"/>
                    <a:gd name="T46" fmla="*/ 21 w 42"/>
                    <a:gd name="T47" fmla="*/ 29 h 52"/>
                    <a:gd name="T48" fmla="*/ 1 w 42"/>
                    <a:gd name="T49" fmla="*/ 29 h 52"/>
                    <a:gd name="T50" fmla="*/ 0 w 42"/>
                    <a:gd name="T51" fmla="*/ 31 h 52"/>
                    <a:gd name="T52" fmla="*/ 0 w 42"/>
                    <a:gd name="T53" fmla="*/ 41 h 52"/>
                    <a:gd name="T54" fmla="*/ 1 w 42"/>
                    <a:gd name="T55" fmla="*/ 43 h 52"/>
                    <a:gd name="T56" fmla="*/ 12 w 42"/>
                    <a:gd name="T57" fmla="*/ 43 h 52"/>
                    <a:gd name="T58" fmla="*/ 14 w 42"/>
                    <a:gd name="T59" fmla="*/ 39 h 52"/>
                    <a:gd name="T60" fmla="*/ 1 w 42"/>
                    <a:gd name="T61" fmla="*/ 39 h 52"/>
                    <a:gd name="T62" fmla="*/ 0 w 42"/>
                    <a:gd name="T63" fmla="*/ 41 h 52"/>
                    <a:gd name="T64" fmla="*/ 0 w 42"/>
                    <a:gd name="T65" fmla="*/ 51 h 52"/>
                    <a:gd name="T66" fmla="*/ 1 w 42"/>
                    <a:gd name="T67" fmla="*/ 52 h 52"/>
                    <a:gd name="T68" fmla="*/ 11 w 42"/>
                    <a:gd name="T69" fmla="*/ 52 h 52"/>
                    <a:gd name="T70" fmla="*/ 11 w 42"/>
                    <a:gd name="T71" fmla="*/ 49 h 52"/>
                    <a:gd name="T72" fmla="*/ 1 w 42"/>
                    <a:gd name="T73" fmla="*/ 49 h 52"/>
                    <a:gd name="T74" fmla="*/ 0 w 42"/>
                    <a:gd name="T75" fmla="*/ 5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2" h="52">
                      <a:moveTo>
                        <a:pt x="40" y="10"/>
                      </a:move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0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1" y="13"/>
                        <a:pt x="42" y="12"/>
                        <a:pt x="42" y="11"/>
                      </a:cubicBezTo>
                      <a:cubicBezTo>
                        <a:pt x="42" y="10"/>
                        <a:pt x="41" y="10"/>
                        <a:pt x="40" y="10"/>
                      </a:cubicBezTo>
                      <a:close/>
                      <a:moveTo>
                        <a:pt x="1" y="3"/>
                      </a:move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1" y="3"/>
                        <a:pt x="42" y="2"/>
                        <a:pt x="42" y="1"/>
                      </a:cubicBezTo>
                      <a:cubicBezTo>
                        <a:pt x="42" y="0"/>
                        <a:pt x="41" y="0"/>
                        <a:pt x="4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  <a:moveTo>
                        <a:pt x="0" y="21"/>
                      </a:moveTo>
                      <a:cubicBezTo>
                        <a:pt x="0" y="22"/>
                        <a:pt x="0" y="23"/>
                        <a:pt x="1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2" y="21"/>
                        <a:pt x="36" y="20"/>
                        <a:pt x="39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0" y="19"/>
                        <a:pt x="0" y="20"/>
                        <a:pt x="0" y="21"/>
                      </a:cubicBezTo>
                      <a:close/>
                      <a:moveTo>
                        <a:pt x="0" y="31"/>
                      </a:moveTo>
                      <a:cubicBezTo>
                        <a:pt x="0" y="32"/>
                        <a:pt x="0" y="33"/>
                        <a:pt x="1" y="33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9" y="32"/>
                        <a:pt x="20" y="30"/>
                        <a:pt x="21" y="29"/>
                      </a:cubicBez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0" y="29"/>
                        <a:pt x="0" y="30"/>
                        <a:pt x="0" y="31"/>
                      </a:cubicBezTo>
                      <a:close/>
                      <a:moveTo>
                        <a:pt x="0" y="41"/>
                      </a:moveTo>
                      <a:cubicBezTo>
                        <a:pt x="0" y="42"/>
                        <a:pt x="0" y="43"/>
                        <a:pt x="1" y="43"/>
                      </a:cubicBezTo>
                      <a:cubicBezTo>
                        <a:pt x="12" y="43"/>
                        <a:pt x="12" y="43"/>
                        <a:pt x="12" y="43"/>
                      </a:cubicBezTo>
                      <a:cubicBezTo>
                        <a:pt x="13" y="41"/>
                        <a:pt x="13" y="40"/>
                        <a:pt x="14" y="39"/>
                      </a:cubicBezTo>
                      <a:cubicBezTo>
                        <a:pt x="1" y="39"/>
                        <a:pt x="1" y="39"/>
                        <a:pt x="1" y="39"/>
                      </a:cubicBezTo>
                      <a:cubicBezTo>
                        <a:pt x="0" y="39"/>
                        <a:pt x="0" y="40"/>
                        <a:pt x="0" y="41"/>
                      </a:cubicBezTo>
                      <a:close/>
                      <a:moveTo>
                        <a:pt x="0" y="51"/>
                      </a:moveTo>
                      <a:cubicBezTo>
                        <a:pt x="0" y="52"/>
                        <a:pt x="0" y="52"/>
                        <a:pt x="1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1"/>
                        <a:pt x="11" y="50"/>
                        <a:pt x="1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49"/>
                        <a:pt x="0" y="50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全字库正楷体" panose="02010604000101010101" pitchFamily="2" charset="-122"/>
                    <a:ea typeface="全字库正楷体" panose="02010604000101010101" pitchFamily="2" charset="-122"/>
                    <a:cs typeface="全字库正楷体" panose="02010604000101010101" pitchFamily="2" charset="-122"/>
                  </a:endParaRPr>
                </a:p>
              </p:txBody>
            </p:sp>
            <p:sp>
              <p:nvSpPr>
                <p:cNvPr id="17" name="Freeform 31"/>
                <p:cNvSpPr>
                  <a:spLocks noEditPoints="1"/>
                </p:cNvSpPr>
                <p:nvPr/>
              </p:nvSpPr>
              <p:spPr bwMode="auto">
                <a:xfrm>
                  <a:off x="3917950" y="3205162"/>
                  <a:ext cx="236537" cy="231775"/>
                </a:xfrm>
                <a:custGeom>
                  <a:avLst/>
                  <a:gdLst>
                    <a:gd name="T0" fmla="*/ 52 w 63"/>
                    <a:gd name="T1" fmla="*/ 11 h 62"/>
                    <a:gd name="T2" fmla="*/ 11 w 63"/>
                    <a:gd name="T3" fmla="*/ 11 h 62"/>
                    <a:gd name="T4" fmla="*/ 11 w 63"/>
                    <a:gd name="T5" fmla="*/ 51 h 62"/>
                    <a:gd name="T6" fmla="*/ 52 w 63"/>
                    <a:gd name="T7" fmla="*/ 51 h 62"/>
                    <a:gd name="T8" fmla="*/ 52 w 63"/>
                    <a:gd name="T9" fmla="*/ 11 h 62"/>
                    <a:gd name="T10" fmla="*/ 17 w 63"/>
                    <a:gd name="T11" fmla="*/ 45 h 62"/>
                    <a:gd name="T12" fmla="*/ 17 w 63"/>
                    <a:gd name="T13" fmla="*/ 17 h 62"/>
                    <a:gd name="T14" fmla="*/ 46 w 63"/>
                    <a:gd name="T15" fmla="*/ 17 h 62"/>
                    <a:gd name="T16" fmla="*/ 46 w 63"/>
                    <a:gd name="T17" fmla="*/ 45 h 62"/>
                    <a:gd name="T18" fmla="*/ 17 w 63"/>
                    <a:gd name="T19" fmla="*/ 4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3" h="62">
                      <a:moveTo>
                        <a:pt x="52" y="11"/>
                      </a:moveTo>
                      <a:cubicBezTo>
                        <a:pt x="40" y="0"/>
                        <a:pt x="22" y="0"/>
                        <a:pt x="11" y="11"/>
                      </a:cubicBezTo>
                      <a:cubicBezTo>
                        <a:pt x="0" y="22"/>
                        <a:pt x="0" y="40"/>
                        <a:pt x="11" y="51"/>
                      </a:cubicBezTo>
                      <a:cubicBezTo>
                        <a:pt x="22" y="62"/>
                        <a:pt x="40" y="62"/>
                        <a:pt x="52" y="51"/>
                      </a:cubicBezTo>
                      <a:cubicBezTo>
                        <a:pt x="63" y="40"/>
                        <a:pt x="63" y="22"/>
                        <a:pt x="52" y="11"/>
                      </a:cubicBezTo>
                      <a:close/>
                      <a:moveTo>
                        <a:pt x="17" y="45"/>
                      </a:moveTo>
                      <a:cubicBezTo>
                        <a:pt x="9" y="37"/>
                        <a:pt x="9" y="25"/>
                        <a:pt x="17" y="17"/>
                      </a:cubicBezTo>
                      <a:cubicBezTo>
                        <a:pt x="25" y="9"/>
                        <a:pt x="38" y="9"/>
                        <a:pt x="46" y="17"/>
                      </a:cubicBezTo>
                      <a:cubicBezTo>
                        <a:pt x="53" y="25"/>
                        <a:pt x="53" y="37"/>
                        <a:pt x="46" y="45"/>
                      </a:cubicBezTo>
                      <a:cubicBezTo>
                        <a:pt x="38" y="53"/>
                        <a:pt x="25" y="53"/>
                        <a:pt x="1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全字库正楷体" panose="02010604000101010101" pitchFamily="2" charset="-122"/>
                    <a:ea typeface="全字库正楷体" panose="02010604000101010101" pitchFamily="2" charset="-122"/>
                    <a:cs typeface="全字库正楷体" panose="02010604000101010101" pitchFamily="2" charset="-122"/>
                  </a:endParaRPr>
                </a:p>
              </p:txBody>
            </p:sp>
            <p:sp>
              <p:nvSpPr>
                <p:cNvPr id="18" name="Freeform 32"/>
                <p:cNvSpPr>
                  <a:spLocks noEditPoints="1"/>
                </p:cNvSpPr>
                <p:nvPr/>
              </p:nvSpPr>
              <p:spPr bwMode="auto">
                <a:xfrm>
                  <a:off x="3802063" y="3398837"/>
                  <a:ext cx="149225" cy="146050"/>
                </a:xfrm>
                <a:custGeom>
                  <a:avLst/>
                  <a:gdLst>
                    <a:gd name="T0" fmla="*/ 38 w 40"/>
                    <a:gd name="T1" fmla="*/ 2 h 39"/>
                    <a:gd name="T2" fmla="*/ 30 w 40"/>
                    <a:gd name="T3" fmla="*/ 2 h 39"/>
                    <a:gd name="T4" fmla="*/ 30 w 40"/>
                    <a:gd name="T5" fmla="*/ 2 h 39"/>
                    <a:gd name="T6" fmla="*/ 38 w 40"/>
                    <a:gd name="T7" fmla="*/ 11 h 39"/>
                    <a:gd name="T8" fmla="*/ 38 w 40"/>
                    <a:gd name="T9" fmla="*/ 10 h 39"/>
                    <a:gd name="T10" fmla="*/ 38 w 40"/>
                    <a:gd name="T11" fmla="*/ 2 h 39"/>
                    <a:gd name="T12" fmla="*/ 2 w 40"/>
                    <a:gd name="T13" fmla="*/ 29 h 39"/>
                    <a:gd name="T14" fmla="*/ 2 w 40"/>
                    <a:gd name="T15" fmla="*/ 37 h 39"/>
                    <a:gd name="T16" fmla="*/ 11 w 40"/>
                    <a:gd name="T17" fmla="*/ 37 h 39"/>
                    <a:gd name="T18" fmla="*/ 35 w 40"/>
                    <a:gd name="T19" fmla="*/ 13 h 39"/>
                    <a:gd name="T20" fmla="*/ 27 w 40"/>
                    <a:gd name="T21" fmla="*/ 5 h 39"/>
                    <a:gd name="T22" fmla="*/ 2 w 40"/>
                    <a:gd name="T23" fmla="*/ 2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" h="39">
                      <a:moveTo>
                        <a:pt x="38" y="2"/>
                      </a:moveTo>
                      <a:cubicBezTo>
                        <a:pt x="36" y="0"/>
                        <a:pt x="32" y="0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40" y="8"/>
                        <a:pt x="40" y="4"/>
                        <a:pt x="38" y="2"/>
                      </a:cubicBezTo>
                      <a:close/>
                      <a:moveTo>
                        <a:pt x="2" y="29"/>
                      </a:moveTo>
                      <a:cubicBezTo>
                        <a:pt x="0" y="31"/>
                        <a:pt x="0" y="35"/>
                        <a:pt x="2" y="37"/>
                      </a:cubicBezTo>
                      <a:cubicBezTo>
                        <a:pt x="5" y="39"/>
                        <a:pt x="8" y="39"/>
                        <a:pt x="11" y="37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27" y="5"/>
                        <a:pt x="27" y="5"/>
                        <a:pt x="27" y="5"/>
                      </a:cubicBezTo>
                      <a:lnTo>
                        <a:pt x="2" y="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全字库正楷体" panose="02010604000101010101" pitchFamily="2" charset="-122"/>
                    <a:ea typeface="全字库正楷体" panose="02010604000101010101" pitchFamily="2" charset="-122"/>
                    <a:cs typeface="全字库正楷体" panose="02010604000101010101" pitchFamily="2" charset="-122"/>
                  </a:endParaRPr>
                </a:p>
              </p:txBody>
            </p:sp>
            <p:sp>
              <p:nvSpPr>
                <p:cNvPr id="19" name="Freeform 33"/>
                <p:cNvSpPr/>
                <p:nvPr/>
              </p:nvSpPr>
              <p:spPr bwMode="auto">
                <a:xfrm>
                  <a:off x="3810000" y="3065462"/>
                  <a:ext cx="261937" cy="296863"/>
                </a:xfrm>
                <a:custGeom>
                  <a:avLst/>
                  <a:gdLst>
                    <a:gd name="T0" fmla="*/ 33 w 70"/>
                    <a:gd name="T1" fmla="*/ 73 h 79"/>
                    <a:gd name="T2" fmla="*/ 11 w 70"/>
                    <a:gd name="T3" fmla="*/ 73 h 79"/>
                    <a:gd name="T4" fmla="*/ 7 w 70"/>
                    <a:gd name="T5" fmla="*/ 69 h 79"/>
                    <a:gd name="T6" fmla="*/ 7 w 70"/>
                    <a:gd name="T7" fmla="*/ 10 h 79"/>
                    <a:gd name="T8" fmla="*/ 11 w 70"/>
                    <a:gd name="T9" fmla="*/ 6 h 79"/>
                    <a:gd name="T10" fmla="*/ 59 w 70"/>
                    <a:gd name="T11" fmla="*/ 6 h 79"/>
                    <a:gd name="T12" fmla="*/ 63 w 70"/>
                    <a:gd name="T13" fmla="*/ 10 h 79"/>
                    <a:gd name="T14" fmla="*/ 63 w 70"/>
                    <a:gd name="T15" fmla="*/ 41 h 79"/>
                    <a:gd name="T16" fmla="*/ 70 w 70"/>
                    <a:gd name="T17" fmla="*/ 42 h 79"/>
                    <a:gd name="T18" fmla="*/ 70 w 70"/>
                    <a:gd name="T19" fmla="*/ 10 h 79"/>
                    <a:gd name="T20" fmla="*/ 59 w 70"/>
                    <a:gd name="T21" fmla="*/ 0 h 79"/>
                    <a:gd name="T22" fmla="*/ 11 w 70"/>
                    <a:gd name="T23" fmla="*/ 0 h 79"/>
                    <a:gd name="T24" fmla="*/ 0 w 70"/>
                    <a:gd name="T25" fmla="*/ 10 h 79"/>
                    <a:gd name="T26" fmla="*/ 0 w 70"/>
                    <a:gd name="T27" fmla="*/ 69 h 79"/>
                    <a:gd name="T28" fmla="*/ 11 w 70"/>
                    <a:gd name="T29" fmla="*/ 79 h 79"/>
                    <a:gd name="T30" fmla="*/ 36 w 70"/>
                    <a:gd name="T31" fmla="*/ 79 h 79"/>
                    <a:gd name="T32" fmla="*/ 33 w 70"/>
                    <a:gd name="T33" fmla="*/ 73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0" h="79">
                      <a:moveTo>
                        <a:pt x="33" y="73"/>
                      </a:move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9" y="73"/>
                        <a:pt x="7" y="71"/>
                        <a:pt x="7" y="69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8"/>
                        <a:pt x="9" y="6"/>
                        <a:pt x="11" y="6"/>
                      </a:cubicBezTo>
                      <a:cubicBezTo>
                        <a:pt x="59" y="6"/>
                        <a:pt x="59" y="6"/>
                        <a:pt x="59" y="6"/>
                      </a:cubicBezTo>
                      <a:cubicBezTo>
                        <a:pt x="61" y="6"/>
                        <a:pt x="63" y="8"/>
                        <a:pt x="63" y="10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cubicBezTo>
                        <a:pt x="65" y="41"/>
                        <a:pt x="68" y="41"/>
                        <a:pt x="70" y="42"/>
                      </a:cubicBezTo>
                      <a:cubicBezTo>
                        <a:pt x="70" y="10"/>
                        <a:pt x="70" y="10"/>
                        <a:pt x="70" y="10"/>
                      </a:cubicBezTo>
                      <a:cubicBezTo>
                        <a:pt x="70" y="4"/>
                        <a:pt x="65" y="0"/>
                        <a:pt x="59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4"/>
                        <a:pt x="0" y="10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5"/>
                        <a:pt x="5" y="79"/>
                        <a:pt x="11" y="79"/>
                      </a:cubicBezTo>
                      <a:cubicBezTo>
                        <a:pt x="36" y="79"/>
                        <a:pt x="36" y="79"/>
                        <a:pt x="36" y="79"/>
                      </a:cubicBezTo>
                      <a:cubicBezTo>
                        <a:pt x="35" y="77"/>
                        <a:pt x="34" y="75"/>
                        <a:pt x="33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全字库正楷体" panose="02010604000101010101" pitchFamily="2" charset="-122"/>
                    <a:ea typeface="全字库正楷体" panose="02010604000101010101" pitchFamily="2" charset="-122"/>
                    <a:cs typeface="全字库正楷体" panose="02010604000101010101" pitchFamily="2" charset="-122"/>
                  </a:endParaRPr>
                </a:p>
              </p:txBody>
            </p:sp>
          </p:grpSp>
          <p:sp>
            <p:nvSpPr>
              <p:cNvPr id="14" name="Freeform 25"/>
              <p:cNvSpPr/>
              <p:nvPr/>
            </p:nvSpPr>
            <p:spPr bwMode="auto">
              <a:xfrm>
                <a:off x="4778031" y="2406919"/>
                <a:ext cx="1277937" cy="1068718"/>
              </a:xfrm>
              <a:custGeom>
                <a:avLst/>
                <a:gdLst>
                  <a:gd name="T0" fmla="*/ 217 w 341"/>
                  <a:gd name="T1" fmla="*/ 285 h 285"/>
                  <a:gd name="T2" fmla="*/ 285 w 341"/>
                  <a:gd name="T3" fmla="*/ 285 h 285"/>
                  <a:gd name="T4" fmla="*/ 285 w 341"/>
                  <a:gd name="T5" fmla="*/ 199 h 285"/>
                  <a:gd name="T6" fmla="*/ 341 w 341"/>
                  <a:gd name="T7" fmla="*/ 143 h 285"/>
                  <a:gd name="T8" fmla="*/ 285 w 341"/>
                  <a:gd name="T9" fmla="*/ 86 h 285"/>
                  <a:gd name="T10" fmla="*/ 285 w 341"/>
                  <a:gd name="T11" fmla="*/ 0 h 285"/>
                  <a:gd name="T12" fmla="*/ 0 w 341"/>
                  <a:gd name="T13" fmla="*/ 0 h 285"/>
                  <a:gd name="T14" fmla="*/ 0 w 341"/>
                  <a:gd name="T15" fmla="*/ 285 h 285"/>
                  <a:gd name="T16" fmla="*/ 68 w 341"/>
                  <a:gd name="T17" fmla="*/ 285 h 285"/>
                  <a:gd name="T18" fmla="*/ 142 w 341"/>
                  <a:gd name="T19" fmla="*/ 233 h 285"/>
                  <a:gd name="T20" fmla="*/ 217 w 341"/>
                  <a:gd name="T21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1" h="285">
                    <a:moveTo>
                      <a:pt x="217" y="285"/>
                    </a:moveTo>
                    <a:cubicBezTo>
                      <a:pt x="285" y="285"/>
                      <a:pt x="285" y="285"/>
                      <a:pt x="285" y="285"/>
                    </a:cubicBezTo>
                    <a:cubicBezTo>
                      <a:pt x="285" y="199"/>
                      <a:pt x="285" y="199"/>
                      <a:pt x="285" y="199"/>
                    </a:cubicBezTo>
                    <a:cubicBezTo>
                      <a:pt x="316" y="199"/>
                      <a:pt x="341" y="174"/>
                      <a:pt x="341" y="143"/>
                    </a:cubicBezTo>
                    <a:cubicBezTo>
                      <a:pt x="341" y="111"/>
                      <a:pt x="316" y="86"/>
                      <a:pt x="285" y="86"/>
                    </a:cubicBezTo>
                    <a:cubicBezTo>
                      <a:pt x="285" y="0"/>
                      <a:pt x="285" y="0"/>
                      <a:pt x="28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68" y="285"/>
                      <a:pt x="68" y="285"/>
                      <a:pt x="68" y="285"/>
                    </a:cubicBezTo>
                    <a:cubicBezTo>
                      <a:pt x="79" y="255"/>
                      <a:pt x="108" y="233"/>
                      <a:pt x="142" y="233"/>
                    </a:cubicBezTo>
                    <a:cubicBezTo>
                      <a:pt x="177" y="233"/>
                      <a:pt x="206" y="255"/>
                      <a:pt x="217" y="28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5" name="Freeform 34"/>
              <p:cNvSpPr>
                <a:spLocks noEditPoints="1"/>
              </p:cNvSpPr>
              <p:nvPr/>
            </p:nvSpPr>
            <p:spPr bwMode="auto">
              <a:xfrm>
                <a:off x="5055843" y="2702286"/>
                <a:ext cx="415925" cy="390646"/>
              </a:xfrm>
              <a:custGeom>
                <a:avLst/>
                <a:gdLst>
                  <a:gd name="T0" fmla="*/ 18 w 111"/>
                  <a:gd name="T1" fmla="*/ 67 h 104"/>
                  <a:gd name="T2" fmla="*/ 16 w 111"/>
                  <a:gd name="T3" fmla="*/ 60 h 104"/>
                  <a:gd name="T4" fmla="*/ 14 w 111"/>
                  <a:gd name="T5" fmla="*/ 16 h 104"/>
                  <a:gd name="T6" fmla="*/ 34 w 111"/>
                  <a:gd name="T7" fmla="*/ 17 h 104"/>
                  <a:gd name="T8" fmla="*/ 34 w 111"/>
                  <a:gd name="T9" fmla="*/ 0 h 104"/>
                  <a:gd name="T10" fmla="*/ 77 w 111"/>
                  <a:gd name="T11" fmla="*/ 18 h 104"/>
                  <a:gd name="T12" fmla="*/ 80 w 111"/>
                  <a:gd name="T13" fmla="*/ 20 h 104"/>
                  <a:gd name="T14" fmla="*/ 111 w 111"/>
                  <a:gd name="T15" fmla="*/ 54 h 104"/>
                  <a:gd name="T16" fmla="*/ 93 w 111"/>
                  <a:gd name="T17" fmla="*/ 64 h 104"/>
                  <a:gd name="T18" fmla="*/ 104 w 111"/>
                  <a:gd name="T19" fmla="*/ 78 h 104"/>
                  <a:gd name="T20" fmla="*/ 60 w 111"/>
                  <a:gd name="T21" fmla="*/ 90 h 104"/>
                  <a:gd name="T22" fmla="*/ 55 w 111"/>
                  <a:gd name="T23" fmla="*/ 90 h 104"/>
                  <a:gd name="T24" fmla="*/ 54 w 111"/>
                  <a:gd name="T25" fmla="*/ 90 h 104"/>
                  <a:gd name="T26" fmla="*/ 9 w 111"/>
                  <a:gd name="T27" fmla="*/ 79 h 104"/>
                  <a:gd name="T28" fmla="*/ 25 w 111"/>
                  <a:gd name="T29" fmla="*/ 53 h 104"/>
                  <a:gd name="T30" fmla="*/ 29 w 111"/>
                  <a:gd name="T31" fmla="*/ 65 h 104"/>
                  <a:gd name="T32" fmla="*/ 30 w 111"/>
                  <a:gd name="T33" fmla="*/ 68 h 104"/>
                  <a:gd name="T34" fmla="*/ 42 w 111"/>
                  <a:gd name="T35" fmla="*/ 90 h 104"/>
                  <a:gd name="T36" fmla="*/ 52 w 111"/>
                  <a:gd name="T37" fmla="*/ 80 h 104"/>
                  <a:gd name="T38" fmla="*/ 55 w 111"/>
                  <a:gd name="T39" fmla="*/ 80 h 104"/>
                  <a:gd name="T40" fmla="*/ 61 w 111"/>
                  <a:gd name="T41" fmla="*/ 80 h 104"/>
                  <a:gd name="T42" fmla="*/ 72 w 111"/>
                  <a:gd name="T43" fmla="*/ 89 h 104"/>
                  <a:gd name="T44" fmla="*/ 82 w 111"/>
                  <a:gd name="T45" fmla="*/ 65 h 104"/>
                  <a:gd name="T46" fmla="*/ 85 w 111"/>
                  <a:gd name="T47" fmla="*/ 55 h 104"/>
                  <a:gd name="T48" fmla="*/ 86 w 111"/>
                  <a:gd name="T49" fmla="*/ 52 h 104"/>
                  <a:gd name="T50" fmla="*/ 92 w 111"/>
                  <a:gd name="T51" fmla="*/ 26 h 104"/>
                  <a:gd name="T52" fmla="*/ 76 w 111"/>
                  <a:gd name="T53" fmla="*/ 29 h 104"/>
                  <a:gd name="T54" fmla="*/ 69 w 111"/>
                  <a:gd name="T55" fmla="*/ 25 h 104"/>
                  <a:gd name="T56" fmla="*/ 67 w 111"/>
                  <a:gd name="T57" fmla="*/ 10 h 104"/>
                  <a:gd name="T58" fmla="*/ 44 w 111"/>
                  <a:gd name="T59" fmla="*/ 23 h 104"/>
                  <a:gd name="T60" fmla="*/ 34 w 111"/>
                  <a:gd name="T61" fmla="*/ 30 h 104"/>
                  <a:gd name="T62" fmla="*/ 32 w 111"/>
                  <a:gd name="T63" fmla="*/ 32 h 104"/>
                  <a:gd name="T64" fmla="*/ 13 w 111"/>
                  <a:gd name="T65" fmla="*/ 49 h 104"/>
                  <a:gd name="T66" fmla="*/ 56 w 111"/>
                  <a:gd name="T67" fmla="*/ 33 h 104"/>
                  <a:gd name="T68" fmla="*/ 74 w 111"/>
                  <a:gd name="T69" fmla="*/ 51 h 104"/>
                  <a:gd name="T70" fmla="*/ 56 w 111"/>
                  <a:gd name="T71" fmla="*/ 68 h 104"/>
                  <a:gd name="T72" fmla="*/ 56 w 111"/>
                  <a:gd name="T73" fmla="*/ 63 h 104"/>
                  <a:gd name="T74" fmla="*/ 64 w 111"/>
                  <a:gd name="T75" fmla="*/ 51 h 104"/>
                  <a:gd name="T76" fmla="*/ 56 w 111"/>
                  <a:gd name="T77" fmla="*/ 43 h 104"/>
                  <a:gd name="T78" fmla="*/ 49 w 111"/>
                  <a:gd name="T79" fmla="*/ 51 h 104"/>
                  <a:gd name="T80" fmla="*/ 56 w 111"/>
                  <a:gd name="T81" fmla="*/ 58 h 104"/>
                  <a:gd name="T82" fmla="*/ 56 w 111"/>
                  <a:gd name="T83" fmla="*/ 63 h 104"/>
                  <a:gd name="T84" fmla="*/ 39 w 111"/>
                  <a:gd name="T85" fmla="*/ 51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1" h="104">
                    <a:moveTo>
                      <a:pt x="9" y="79"/>
                    </a:move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5"/>
                      <a:pt x="17" y="62"/>
                      <a:pt x="16" y="60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19"/>
                      <a:pt x="32" y="18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8" y="18"/>
                      <a:pt x="79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111" y="54"/>
                      <a:pt x="111" y="54"/>
                      <a:pt x="111" y="54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61"/>
                      <a:pt x="94" y="62"/>
                      <a:pt x="93" y="64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8" y="90"/>
                      <a:pt x="57" y="90"/>
                      <a:pt x="55" y="90"/>
                    </a:cubicBezTo>
                    <a:cubicBezTo>
                      <a:pt x="55" y="90"/>
                      <a:pt x="55" y="90"/>
                      <a:pt x="55" y="90"/>
                    </a:cubicBezTo>
                    <a:cubicBezTo>
                      <a:pt x="55" y="90"/>
                      <a:pt x="54" y="90"/>
                      <a:pt x="54" y="90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9" y="79"/>
                      <a:pt x="9" y="79"/>
                      <a:pt x="9" y="79"/>
                    </a:cubicBezTo>
                    <a:close/>
                    <a:moveTo>
                      <a:pt x="13" y="49"/>
                    </a:move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6" y="59"/>
                      <a:pt x="27" y="62"/>
                      <a:pt x="29" y="65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3" y="80"/>
                      <a:pt x="54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7" y="80"/>
                      <a:pt x="59" y="80"/>
                      <a:pt x="61" y="80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72" y="89"/>
                      <a:pt x="72" y="89"/>
                      <a:pt x="72" y="89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0"/>
                      <a:pt x="85" y="58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99" y="48"/>
                      <a:pt x="99" y="48"/>
                      <a:pt x="99" y="48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6" y="29"/>
                      <a:pt x="76" y="29"/>
                      <a:pt x="76" y="29"/>
                    </a:cubicBezTo>
                    <a:cubicBezTo>
                      <a:pt x="74" y="27"/>
                      <a:pt x="72" y="26"/>
                      <a:pt x="69" y="25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39" y="26"/>
                      <a:pt x="36" y="28"/>
                      <a:pt x="34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3" y="49"/>
                      <a:pt x="13" y="49"/>
                      <a:pt x="13" y="49"/>
                    </a:cubicBezTo>
                    <a:close/>
                    <a:moveTo>
                      <a:pt x="39" y="51"/>
                    </a:moveTo>
                    <a:cubicBezTo>
                      <a:pt x="39" y="41"/>
                      <a:pt x="4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66" y="33"/>
                      <a:pt x="74" y="4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60"/>
                      <a:pt x="66" y="68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60" y="58"/>
                      <a:pt x="64" y="55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46"/>
                      <a:pt x="60" y="43"/>
                      <a:pt x="56" y="43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2" y="43"/>
                      <a:pt x="49" y="46"/>
                      <a:pt x="4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49" y="55"/>
                      <a:pt x="52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46" y="68"/>
                      <a:pt x="39" y="60"/>
                      <a:pt x="39" y="5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</p:grpSp>
        <p:sp>
          <p:nvSpPr>
            <p:cNvPr id="4" name="矩形 23"/>
            <p:cNvSpPr>
              <a:spLocks noChangeArrowheads="1"/>
            </p:cNvSpPr>
            <p:nvPr/>
          </p:nvSpPr>
          <p:spPr bwMode="auto">
            <a:xfrm>
              <a:off x="7603052" y="2273732"/>
              <a:ext cx="3482294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1600" dirty="0">
                  <a:ln>
                    <a:noFill/>
                  </a:ln>
                  <a:effectLst/>
                  <a:latin typeface="+mn-ea"/>
                  <a:sym typeface="+mn-ea"/>
                </a:rPr>
                <a:t>如果 X 是矩阵，则每列的处理与在向量情况下相同。</a:t>
              </a:r>
              <a:endParaRPr lang="zh-CN" altLang="en-US" sz="1600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5" name="矩形 23"/>
            <p:cNvSpPr>
              <a:spLocks noChangeArrowheads="1"/>
            </p:cNvSpPr>
            <p:nvPr/>
          </p:nvSpPr>
          <p:spPr bwMode="auto">
            <a:xfrm>
              <a:off x="7552252" y="3390750"/>
              <a:ext cx="3482294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1600" dirty="0">
                  <a:ln>
                    <a:noFill/>
                  </a:ln>
                  <a:effectLst/>
                  <a:latin typeface="+mn-ea"/>
                  <a:sym typeface="+mn-ea"/>
                </a:rPr>
                <a:t>如果 X 为多维数组，则大小不等于 1 的第一个数组维度的处理与在向量情况下相同。</a:t>
              </a:r>
              <a:endParaRPr lang="zh-CN" altLang="zh-CN" sz="1600" dirty="0">
                <a:ln>
                  <a:noFill/>
                </a:ln>
                <a:effectLst/>
                <a:latin typeface="+mn-ea"/>
              </a:endParaRPr>
            </a:p>
          </p:txBody>
        </p:sp>
        <p:sp>
          <p:nvSpPr>
            <p:cNvPr id="6" name="矩形 23"/>
            <p:cNvSpPr>
              <a:spLocks noChangeArrowheads="1"/>
            </p:cNvSpPr>
            <p:nvPr/>
          </p:nvSpPr>
          <p:spPr bwMode="auto">
            <a:xfrm>
              <a:off x="979730" y="2157816"/>
              <a:ext cx="3584050" cy="1106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zh-CN" sz="1600" dirty="0">
                  <a:ln>
                    <a:noFill/>
                  </a:ln>
                  <a:effectLst/>
                  <a:latin typeface="+mn-ea"/>
                  <a:sym typeface="+mn-ea"/>
                </a:rPr>
                <a:t>如果 X 是向量且 X 的长度小于 n，则为 X 补上尾零以达到长度 n。</a:t>
              </a:r>
              <a:endParaRPr kumimoji="0" lang="en-US" altLang="zh-CN" sz="1200" b="0" i="0" u="none" strike="noStrike" cap="none" normalizeH="0" baseline="0" dirty="0">
                <a:ln>
                  <a:noFill/>
                </a:ln>
                <a:effectLst/>
                <a:latin typeface="+mn-ea"/>
              </a:endParaRPr>
            </a:p>
            <a:p>
              <a:pPr algn="r">
                <a:lnSpc>
                  <a:spcPct val="150000"/>
                </a:lnSpc>
              </a:pPr>
              <a:endParaRPr lang="zh-CN" altLang="en-US" sz="1200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970664" y="3361003"/>
              <a:ext cx="3584050" cy="1106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zh-CN" sz="1600" dirty="0">
                  <a:ln>
                    <a:noFill/>
                  </a:ln>
                  <a:effectLst/>
                  <a:latin typeface="+mn-ea"/>
                  <a:sym typeface="+mn-ea"/>
                </a:rPr>
                <a:t>如果 X 是向量且 X 的长度大于 n，则对 X 进行截断以达到长度 n</a:t>
              </a:r>
              <a:r>
                <a:rPr lang="zh-CN" altLang="zh-CN" sz="1200" dirty="0">
                  <a:ln>
                    <a:noFill/>
                  </a:ln>
                  <a:effectLst/>
                  <a:latin typeface="+mn-ea"/>
                  <a:sym typeface="+mn-ea"/>
                </a:rPr>
                <a:t>。</a:t>
              </a:r>
              <a:endParaRPr kumimoji="0" lang="en-US" altLang="zh-CN" sz="1200" b="0" i="0" u="none" strike="noStrike" cap="none" normalizeH="0" baseline="0" dirty="0">
                <a:ln>
                  <a:noFill/>
                </a:ln>
                <a:effectLst/>
                <a:latin typeface="+mn-ea"/>
              </a:endParaRPr>
            </a:p>
            <a:p>
              <a:pPr algn="r">
                <a:lnSpc>
                  <a:spcPct val="150000"/>
                </a:lnSpc>
              </a:pPr>
              <a:endParaRPr lang="zh-CN" altLang="en-US" sz="1200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158248" y="4754176"/>
            <a:ext cx="587562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频谱的频率刻度</a:t>
            </a:r>
            <a:endParaRPr lang="en-US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err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df</a:t>
            </a: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 = Fs/N;%</a:t>
            </a:r>
            <a:r>
              <a:rPr lang="zh-CN" altLang="en-US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分辨率</a:t>
            </a:r>
            <a:endParaRPr lang="zh-CN" altLang="en-US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f = (0:N-1)*</a:t>
            </a:r>
            <a:r>
              <a:rPr lang="en-US" altLang="zh-CN" sz="1600" dirty="0" err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df</a:t>
            </a: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;%</a:t>
            </a:r>
            <a:r>
              <a:rPr lang="zh-CN" altLang="en-US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频域映射，转化为</a:t>
            </a: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HZ</a:t>
            </a:r>
            <a:endParaRPr lang="zh-CN" altLang="en-US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63169" y="2200276"/>
            <a:ext cx="2128837" cy="212883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062855" y="2449195"/>
            <a:ext cx="2159000" cy="16306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none" lIns="63500" tIns="25400" rIns="63500" bIns="25400" anchor="t" anchorCtr="0">
            <a:spAutoFit/>
          </a:bodyPr>
          <a:lstStyle/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4000" dirty="0">
                <a:solidFill>
                  <a:schemeClr val="tx2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快速傅里</a:t>
            </a:r>
          </a:p>
          <a:p>
            <a:pPr lvl="0" indent="0" algn="ctr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zh-CN" altLang="en-US" sz="4000" dirty="0">
                <a:solidFill>
                  <a:schemeClr val="tx2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叶变换</a:t>
            </a:r>
            <a:endParaRPr lang="zh-CN" altLang="en-US" sz="4000" kern="100" dirty="0">
              <a:solidFill>
                <a:schemeClr val="tx2">
                  <a:lumMod val="50000"/>
                </a:schemeClr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19095" y="1113155"/>
            <a:ext cx="6456680" cy="2965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none" lIns="63500" tIns="25400" rIns="63500" bIns="25400" anchor="t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ln>
                  <a:noFill/>
                </a:ln>
                <a:effectLst/>
                <a:latin typeface="+mn-ea"/>
                <a:sym typeface="+mn-ea"/>
              </a:rPr>
              <a:t>Y = fft(X,n) 返回 n 点 DFT。如果未指定任何值，则 Y 的大小与 X 相同。</a:t>
            </a:r>
            <a:endParaRPr lang="zh-CN" altLang="zh-CN" sz="1600" kern="100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1081749" y="887632"/>
            <a:ext cx="4813693" cy="51695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dirty="0">
                <a:latin typeface="+mn-ea"/>
                <a:sym typeface="+mn-ea"/>
              </a:rPr>
              <a:t>x</a:t>
            </a:r>
            <a:r>
              <a:rPr lang="zh-CN" altLang="en-US" sz="1400" dirty="0">
                <a:latin typeface="+mn-ea"/>
                <a:sym typeface="+mn-ea"/>
              </a:rPr>
              <a:t>是</a:t>
            </a:r>
            <a:r>
              <a:rPr lang="en-US" altLang="zh-CN" sz="1400" dirty="0">
                <a:latin typeface="+mn-ea"/>
                <a:sym typeface="+mn-ea"/>
              </a:rPr>
              <a:t>N</a:t>
            </a:r>
            <a:r>
              <a:rPr lang="zh-CN" altLang="en-US" sz="1400" dirty="0">
                <a:latin typeface="+mn-ea"/>
                <a:sym typeface="+mn-ea"/>
              </a:rPr>
              <a:t>*</a:t>
            </a:r>
            <a:r>
              <a:rPr lang="en-US" altLang="zh-CN" sz="1400" dirty="0">
                <a:latin typeface="+mn-ea"/>
                <a:sym typeface="+mn-ea"/>
              </a:rPr>
              <a:t>2</a:t>
            </a:r>
            <a:r>
              <a:rPr lang="zh-CN" altLang="en-US" sz="1400" dirty="0">
                <a:latin typeface="+mn-ea"/>
                <a:sym typeface="+mn-ea"/>
              </a:rPr>
              <a:t>矩阵，为什么只取第一列数据？</a:t>
            </a:r>
            <a:endParaRPr lang="en-US" altLang="zh-CN" sz="1400" dirty="0"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zh-CN" sz="1400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latin typeface="+mn-ea"/>
                <a:sym typeface="+mn-ea"/>
              </a:rPr>
              <a:t>为什么</a:t>
            </a:r>
            <a:r>
              <a:rPr lang="en-US" altLang="zh-CN" sz="1400" dirty="0">
                <a:latin typeface="+mn-ea"/>
                <a:sym typeface="+mn-ea"/>
              </a:rPr>
              <a:t>FFT</a:t>
            </a:r>
            <a:r>
              <a:rPr lang="zh-CN" altLang="en-US" sz="1400" dirty="0">
                <a:latin typeface="+mn-ea"/>
                <a:sym typeface="+mn-ea"/>
              </a:rPr>
              <a:t>后幅值要除以</a:t>
            </a:r>
            <a:r>
              <a:rPr lang="en-US" altLang="zh-CN" sz="1400" dirty="0">
                <a:latin typeface="+mn-ea"/>
                <a:sym typeface="+mn-ea"/>
              </a:rPr>
              <a:t>N/2</a:t>
            </a:r>
            <a:r>
              <a:rPr lang="zh-CN" altLang="en-US" sz="1400" dirty="0">
                <a:latin typeface="+mn-ea"/>
                <a:sym typeface="+mn-ea"/>
              </a:rPr>
              <a:t>？</a:t>
            </a:r>
            <a:endParaRPr lang="en-US" altLang="zh-CN" sz="1400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latin typeface="+mn-ea"/>
                <a:sym typeface="+mn-ea"/>
              </a:rPr>
              <a:t>    </a:t>
            </a: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latin typeface="+mn-ea"/>
                <a:sym typeface="+mn-ea"/>
              </a:rPr>
              <a:t>DFT</a:t>
            </a:r>
            <a:r>
              <a:rPr lang="zh-CN" altLang="en-US" sz="1400" dirty="0">
                <a:latin typeface="+mn-ea"/>
                <a:sym typeface="+mn-ea"/>
              </a:rPr>
              <a:t>的频谱是用谱密度定义的，即它的幅值表示的是单位带宽的幅值。</a:t>
            </a:r>
            <a:r>
              <a:rPr lang="en-US" altLang="zh-CN" sz="1400" dirty="0">
                <a:latin typeface="+mn-ea"/>
                <a:sym typeface="+mn-ea"/>
              </a:rPr>
              <a:t>N</a:t>
            </a:r>
            <a:r>
              <a:rPr lang="zh-CN" altLang="en-US" sz="1400" dirty="0">
                <a:latin typeface="+mn-ea"/>
                <a:sym typeface="+mn-ea"/>
              </a:rPr>
              <a:t>个离散点的实数</a:t>
            </a:r>
            <a:r>
              <a:rPr lang="en-US" altLang="zh-CN" sz="1400" dirty="0">
                <a:latin typeface="+mn-ea"/>
                <a:sym typeface="+mn-ea"/>
              </a:rPr>
              <a:t>DFT</a:t>
            </a:r>
            <a:r>
              <a:rPr lang="zh-CN" altLang="en-US" sz="1400" dirty="0">
                <a:latin typeface="+mn-ea"/>
                <a:sym typeface="+mn-ea"/>
              </a:rPr>
              <a:t>将产生</a:t>
            </a:r>
            <a:r>
              <a:rPr lang="en-US" altLang="zh-CN" sz="1400" dirty="0">
                <a:latin typeface="+mn-ea"/>
                <a:sym typeface="+mn-ea"/>
              </a:rPr>
              <a:t>N/2+1</a:t>
            </a:r>
            <a:r>
              <a:rPr lang="zh-CN" altLang="en-US" sz="1400" dirty="0">
                <a:latin typeface="+mn-ea"/>
                <a:sym typeface="+mn-ea"/>
              </a:rPr>
              <a:t>个频率点 。</a:t>
            </a:r>
            <a:r>
              <a:rPr lang="en-US" altLang="zh-CN" sz="1400" dirty="0">
                <a:latin typeface="+mn-ea"/>
                <a:sym typeface="+mn-ea"/>
              </a:rPr>
              <a:t>N</a:t>
            </a:r>
            <a:r>
              <a:rPr lang="zh-CN" altLang="en-US" sz="1400" dirty="0">
                <a:latin typeface="+mn-ea"/>
                <a:sym typeface="+mn-ea"/>
              </a:rPr>
              <a:t>点实数</a:t>
            </a:r>
            <a:r>
              <a:rPr lang="en-US" altLang="zh-CN" sz="1400" dirty="0">
                <a:latin typeface="+mn-ea"/>
                <a:sym typeface="+mn-ea"/>
              </a:rPr>
              <a:t>DFT</a:t>
            </a:r>
            <a:r>
              <a:rPr lang="zh-CN" altLang="en-US" sz="1400" dirty="0">
                <a:latin typeface="+mn-ea"/>
                <a:sym typeface="+mn-ea"/>
              </a:rPr>
              <a:t>以后，频谱带宽是</a:t>
            </a:r>
            <a:r>
              <a:rPr lang="en-US" altLang="zh-CN" sz="1400" dirty="0">
                <a:latin typeface="+mn-ea"/>
                <a:sym typeface="+mn-ea"/>
              </a:rPr>
              <a:t>N/2 </a:t>
            </a:r>
            <a:r>
              <a:rPr lang="zh-CN" altLang="en-US" sz="1400" dirty="0">
                <a:latin typeface="+mn-ea"/>
                <a:sym typeface="+mn-ea"/>
              </a:rPr>
              <a:t>，每个频率点占的带宽是</a:t>
            </a:r>
            <a:r>
              <a:rPr lang="en-US" altLang="zh-CN" sz="1400" dirty="0">
                <a:latin typeface="+mn-ea"/>
                <a:sym typeface="+mn-ea"/>
              </a:rPr>
              <a:t>2/N</a:t>
            </a:r>
            <a:r>
              <a:rPr lang="zh-CN" altLang="en-US" sz="1400" dirty="0">
                <a:latin typeface="+mn-ea"/>
                <a:sym typeface="+mn-ea"/>
              </a:rPr>
              <a:t>，所以每个频率的实际幅值需要用</a:t>
            </a:r>
            <a:r>
              <a:rPr lang="en-US" altLang="zh-CN" sz="1400" dirty="0">
                <a:latin typeface="+mn-ea"/>
                <a:sym typeface="+mn-ea"/>
              </a:rPr>
              <a:t>DFT</a:t>
            </a:r>
            <a:r>
              <a:rPr lang="zh-CN" altLang="en-US" sz="1400" dirty="0">
                <a:latin typeface="+mn-ea"/>
                <a:sym typeface="+mn-ea"/>
              </a:rPr>
              <a:t>后的幅值乘以</a:t>
            </a:r>
            <a:r>
              <a:rPr lang="en-US" altLang="zh-CN" sz="1400" dirty="0">
                <a:latin typeface="+mn-ea"/>
                <a:sym typeface="+mn-ea"/>
              </a:rPr>
              <a:t>2/N</a:t>
            </a:r>
            <a:r>
              <a:rPr lang="zh-CN" altLang="en-US" sz="1400" dirty="0">
                <a:latin typeface="+mn-ea"/>
                <a:sym typeface="+mn-ea"/>
              </a:rPr>
              <a:t>。</a:t>
            </a:r>
            <a:r>
              <a:rPr lang="en-US" altLang="zh-CN" sz="1400" dirty="0">
                <a:latin typeface="+mn-ea"/>
                <a:sym typeface="+mn-ea"/>
              </a:rPr>
              <a:t> </a:t>
            </a:r>
            <a:r>
              <a:rPr lang="zh-CN" altLang="en-US" sz="1400" dirty="0">
                <a:latin typeface="+mn-ea"/>
                <a:sym typeface="+mn-ea"/>
              </a:rPr>
              <a:t>   </a:t>
            </a:r>
          </a:p>
          <a:p>
            <a:pPr algn="ctr">
              <a:lnSpc>
                <a:spcPct val="200000"/>
              </a:lnSpc>
            </a:pPr>
            <a:endParaRPr lang="zh-CN" altLang="en-US" sz="1400" dirty="0">
              <a:latin typeface="+mn-ea"/>
              <a:sym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latin typeface="+mn-ea"/>
                <a:sym typeface="+mn-ea"/>
              </a:rPr>
              <a:t>为什么只要半谱？</a:t>
            </a:r>
            <a:endParaRPr lang="en-US" altLang="zh-CN" sz="1100" dirty="0"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zh-CN" altLang="en-US" sz="11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193" t="1392"/>
          <a:stretch>
            <a:fillRect/>
          </a:stretch>
        </p:blipFill>
        <p:spPr>
          <a:xfrm>
            <a:off x="6207125" y="820420"/>
            <a:ext cx="4899025" cy="521716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814705" y="820420"/>
            <a:ext cx="812800" cy="838835"/>
            <a:chOff x="4046338" y="5108725"/>
            <a:chExt cx="579438" cy="579617"/>
          </a:xfrm>
          <a:effectLst>
            <a:outerShdw blurRad="50800" dist="25400" dir="5400000" sx="102000" sy="102000" algn="ctr" rotWithShape="0">
              <a:srgbClr val="000000">
                <a:alpha val="43137"/>
              </a:srgbClr>
            </a:outerShdw>
          </a:effectLst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4046338" y="5108725"/>
              <a:ext cx="579438" cy="57961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grpSp>
          <p:nvGrpSpPr>
            <p:cNvPr id="9" name="Group 55"/>
            <p:cNvGrpSpPr/>
            <p:nvPr/>
          </p:nvGrpSpPr>
          <p:grpSpPr bwMode="auto">
            <a:xfrm>
              <a:off x="4236839" y="5267524"/>
              <a:ext cx="201613" cy="255667"/>
              <a:chOff x="0" y="0"/>
              <a:chExt cx="127" cy="161"/>
            </a:xfrm>
          </p:grpSpPr>
          <p:sp>
            <p:nvSpPr>
              <p:cNvPr id="10" name="Freeform 56"/>
              <p:cNvSpPr/>
              <p:nvPr/>
            </p:nvSpPr>
            <p:spPr bwMode="auto">
              <a:xfrm>
                <a:off x="0" y="0"/>
                <a:ext cx="127" cy="161"/>
              </a:xfrm>
              <a:custGeom>
                <a:avLst/>
                <a:gdLst>
                  <a:gd name="T0" fmla="*/ 17 w 77"/>
                  <a:gd name="T1" fmla="*/ 90 h 98"/>
                  <a:gd name="T2" fmla="*/ 9 w 77"/>
                  <a:gd name="T3" fmla="*/ 90 h 98"/>
                  <a:gd name="T4" fmla="*/ 9 w 77"/>
                  <a:gd name="T5" fmla="*/ 8 h 98"/>
                  <a:gd name="T6" fmla="*/ 72 w 77"/>
                  <a:gd name="T7" fmla="*/ 8 h 98"/>
                  <a:gd name="T8" fmla="*/ 77 w 77"/>
                  <a:gd name="T9" fmla="*/ 4 h 98"/>
                  <a:gd name="T10" fmla="*/ 72 w 77"/>
                  <a:gd name="T11" fmla="*/ 0 h 98"/>
                  <a:gd name="T12" fmla="*/ 4 w 77"/>
                  <a:gd name="T13" fmla="*/ 0 h 98"/>
                  <a:gd name="T14" fmla="*/ 0 w 77"/>
                  <a:gd name="T15" fmla="*/ 4 h 98"/>
                  <a:gd name="T16" fmla="*/ 0 w 77"/>
                  <a:gd name="T17" fmla="*/ 94 h 98"/>
                  <a:gd name="T18" fmla="*/ 4 w 77"/>
                  <a:gd name="T19" fmla="*/ 98 h 98"/>
                  <a:gd name="T20" fmla="*/ 17 w 77"/>
                  <a:gd name="T21" fmla="*/ 98 h 98"/>
                  <a:gd name="T22" fmla="*/ 21 w 77"/>
                  <a:gd name="T23" fmla="*/ 94 h 98"/>
                  <a:gd name="T24" fmla="*/ 17 w 77"/>
                  <a:gd name="T25" fmla="*/ 9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98">
                    <a:moveTo>
                      <a:pt x="17" y="90"/>
                    </a:moveTo>
                    <a:cubicBezTo>
                      <a:pt x="9" y="90"/>
                      <a:pt x="9" y="90"/>
                      <a:pt x="9" y="9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5" y="8"/>
                      <a:pt x="77" y="6"/>
                      <a:pt x="77" y="4"/>
                    </a:cubicBezTo>
                    <a:cubicBezTo>
                      <a:pt x="77" y="1"/>
                      <a:pt x="75" y="0"/>
                      <a:pt x="7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7"/>
                      <a:pt x="2" y="98"/>
                      <a:pt x="4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9" y="98"/>
                      <a:pt x="21" y="97"/>
                      <a:pt x="21" y="94"/>
                    </a:cubicBezTo>
                    <a:cubicBezTo>
                      <a:pt x="21" y="92"/>
                      <a:pt x="19" y="90"/>
                      <a:pt x="17" y="9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1" name="Freeform 57"/>
              <p:cNvSpPr/>
              <p:nvPr/>
            </p:nvSpPr>
            <p:spPr bwMode="auto">
              <a:xfrm>
                <a:off x="79" y="94"/>
                <a:ext cx="48" cy="67"/>
              </a:xfrm>
              <a:custGeom>
                <a:avLst/>
                <a:gdLst>
                  <a:gd name="T0" fmla="*/ 24 w 29"/>
                  <a:gd name="T1" fmla="*/ 0 h 41"/>
                  <a:gd name="T2" fmla="*/ 20 w 29"/>
                  <a:gd name="T3" fmla="*/ 5 h 41"/>
                  <a:gd name="T4" fmla="*/ 20 w 29"/>
                  <a:gd name="T5" fmla="*/ 33 h 41"/>
                  <a:gd name="T6" fmla="*/ 4 w 29"/>
                  <a:gd name="T7" fmla="*/ 33 h 41"/>
                  <a:gd name="T8" fmla="*/ 0 w 29"/>
                  <a:gd name="T9" fmla="*/ 37 h 41"/>
                  <a:gd name="T10" fmla="*/ 4 w 29"/>
                  <a:gd name="T11" fmla="*/ 41 h 41"/>
                  <a:gd name="T12" fmla="*/ 24 w 29"/>
                  <a:gd name="T13" fmla="*/ 41 h 41"/>
                  <a:gd name="T14" fmla="*/ 27 w 29"/>
                  <a:gd name="T15" fmla="*/ 40 h 41"/>
                  <a:gd name="T16" fmla="*/ 29 w 29"/>
                  <a:gd name="T17" fmla="*/ 37 h 41"/>
                  <a:gd name="T18" fmla="*/ 29 w 29"/>
                  <a:gd name="T19" fmla="*/ 5 h 41"/>
                  <a:gd name="T20" fmla="*/ 24 w 29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41">
                    <a:moveTo>
                      <a:pt x="24" y="0"/>
                    </a:moveTo>
                    <a:cubicBezTo>
                      <a:pt x="22" y="0"/>
                      <a:pt x="20" y="2"/>
                      <a:pt x="20" y="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2" y="33"/>
                      <a:pt x="0" y="35"/>
                      <a:pt x="0" y="37"/>
                    </a:cubicBezTo>
                    <a:cubicBezTo>
                      <a:pt x="0" y="40"/>
                      <a:pt x="2" y="41"/>
                      <a:pt x="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6" y="41"/>
                      <a:pt x="27" y="41"/>
                      <a:pt x="27" y="40"/>
                    </a:cubicBezTo>
                    <a:cubicBezTo>
                      <a:pt x="28" y="39"/>
                      <a:pt x="29" y="38"/>
                      <a:pt x="29" y="37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2"/>
                      <a:pt x="27" y="0"/>
                      <a:pt x="2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2" name="Freeform 58"/>
              <p:cNvSpPr>
                <a:spLocks noEditPoints="1"/>
              </p:cNvSpPr>
              <p:nvPr/>
            </p:nvSpPr>
            <p:spPr bwMode="auto">
              <a:xfrm>
                <a:off x="45" y="33"/>
                <a:ext cx="78" cy="115"/>
              </a:xfrm>
              <a:custGeom>
                <a:avLst/>
                <a:gdLst>
                  <a:gd name="T0" fmla="*/ 42 w 48"/>
                  <a:gd name="T1" fmla="*/ 2 h 70"/>
                  <a:gd name="T2" fmla="*/ 37 w 48"/>
                  <a:gd name="T3" fmla="*/ 0 h 70"/>
                  <a:gd name="T4" fmla="*/ 28 w 48"/>
                  <a:gd name="T5" fmla="*/ 5 h 70"/>
                  <a:gd name="T6" fmla="*/ 1 w 48"/>
                  <a:gd name="T7" fmla="*/ 53 h 70"/>
                  <a:gd name="T8" fmla="*/ 0 w 48"/>
                  <a:gd name="T9" fmla="*/ 55 h 70"/>
                  <a:gd name="T10" fmla="*/ 1 w 48"/>
                  <a:gd name="T11" fmla="*/ 66 h 70"/>
                  <a:gd name="T12" fmla="*/ 3 w 48"/>
                  <a:gd name="T13" fmla="*/ 69 h 70"/>
                  <a:gd name="T14" fmla="*/ 5 w 48"/>
                  <a:gd name="T15" fmla="*/ 70 h 70"/>
                  <a:gd name="T16" fmla="*/ 7 w 48"/>
                  <a:gd name="T17" fmla="*/ 69 h 70"/>
                  <a:gd name="T18" fmla="*/ 17 w 48"/>
                  <a:gd name="T19" fmla="*/ 64 h 70"/>
                  <a:gd name="T20" fmla="*/ 18 w 48"/>
                  <a:gd name="T21" fmla="*/ 63 h 70"/>
                  <a:gd name="T22" fmla="*/ 46 w 48"/>
                  <a:gd name="T23" fmla="*/ 15 h 70"/>
                  <a:gd name="T24" fmla="*/ 42 w 48"/>
                  <a:gd name="T25" fmla="*/ 2 h 70"/>
                  <a:gd name="T26" fmla="*/ 38 w 48"/>
                  <a:gd name="T27" fmla="*/ 11 h 70"/>
                  <a:gd name="T28" fmla="*/ 11 w 48"/>
                  <a:gd name="T29" fmla="*/ 57 h 70"/>
                  <a:gd name="T30" fmla="*/ 9 w 48"/>
                  <a:gd name="T31" fmla="*/ 59 h 70"/>
                  <a:gd name="T32" fmla="*/ 9 w 48"/>
                  <a:gd name="T33" fmla="*/ 56 h 70"/>
                  <a:gd name="T34" fmla="*/ 36 w 48"/>
                  <a:gd name="T35" fmla="*/ 9 h 70"/>
                  <a:gd name="T36" fmla="*/ 38 w 48"/>
                  <a:gd name="T37" fmla="*/ 9 h 70"/>
                  <a:gd name="T38" fmla="*/ 38 w 48"/>
                  <a:gd name="T39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70">
                    <a:moveTo>
                      <a:pt x="42" y="2"/>
                    </a:moveTo>
                    <a:cubicBezTo>
                      <a:pt x="40" y="1"/>
                      <a:pt x="39" y="0"/>
                      <a:pt x="37" y="0"/>
                    </a:cubicBezTo>
                    <a:cubicBezTo>
                      <a:pt x="33" y="0"/>
                      <a:pt x="30" y="2"/>
                      <a:pt x="28" y="5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4"/>
                      <a:pt x="0" y="55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1" y="67"/>
                      <a:pt x="2" y="69"/>
                      <a:pt x="3" y="69"/>
                    </a:cubicBezTo>
                    <a:cubicBezTo>
                      <a:pt x="3" y="70"/>
                      <a:pt x="4" y="70"/>
                      <a:pt x="5" y="70"/>
                    </a:cubicBezTo>
                    <a:cubicBezTo>
                      <a:pt x="6" y="70"/>
                      <a:pt x="6" y="70"/>
                      <a:pt x="7" y="69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17" y="64"/>
                      <a:pt x="18" y="63"/>
                      <a:pt x="18" y="63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8" y="10"/>
                      <a:pt x="47" y="4"/>
                      <a:pt x="42" y="2"/>
                    </a:cubicBezTo>
                    <a:moveTo>
                      <a:pt x="38" y="11"/>
                    </a:moveTo>
                    <a:cubicBezTo>
                      <a:pt x="11" y="57"/>
                      <a:pt x="11" y="57"/>
                      <a:pt x="11" y="57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7" y="8"/>
                      <a:pt x="38" y="9"/>
                    </a:cubicBezTo>
                    <a:cubicBezTo>
                      <a:pt x="38" y="9"/>
                      <a:pt x="39" y="10"/>
                      <a:pt x="38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3" name="Freeform 59"/>
              <p:cNvSpPr/>
              <p:nvPr/>
            </p:nvSpPr>
            <p:spPr bwMode="auto">
              <a:xfrm>
                <a:off x="23" y="46"/>
                <a:ext cx="49" cy="13"/>
              </a:xfrm>
              <a:custGeom>
                <a:avLst/>
                <a:gdLst>
                  <a:gd name="T0" fmla="*/ 30 w 30"/>
                  <a:gd name="T1" fmla="*/ 4 h 8"/>
                  <a:gd name="T2" fmla="*/ 26 w 30"/>
                  <a:gd name="T3" fmla="*/ 0 h 8"/>
                  <a:gd name="T4" fmla="*/ 4 w 30"/>
                  <a:gd name="T5" fmla="*/ 0 h 8"/>
                  <a:gd name="T6" fmla="*/ 0 w 30"/>
                  <a:gd name="T7" fmla="*/ 4 h 8"/>
                  <a:gd name="T8" fmla="*/ 4 w 30"/>
                  <a:gd name="T9" fmla="*/ 8 h 8"/>
                  <a:gd name="T10" fmla="*/ 26 w 30"/>
                  <a:gd name="T11" fmla="*/ 8 h 8"/>
                  <a:gd name="T12" fmla="*/ 30 w 3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">
                    <a:moveTo>
                      <a:pt x="30" y="4"/>
                    </a:moveTo>
                    <a:cubicBezTo>
                      <a:pt x="30" y="2"/>
                      <a:pt x="28" y="0"/>
                      <a:pt x="2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8" y="8"/>
                      <a:pt x="30" y="6"/>
                      <a:pt x="3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  <p:sp>
            <p:nvSpPr>
              <p:cNvPr id="15" name="Freeform 60"/>
              <p:cNvSpPr/>
              <p:nvPr/>
            </p:nvSpPr>
            <p:spPr bwMode="auto">
              <a:xfrm>
                <a:off x="23" y="72"/>
                <a:ext cx="31" cy="15"/>
              </a:xfrm>
              <a:custGeom>
                <a:avLst/>
                <a:gdLst>
                  <a:gd name="T0" fmla="*/ 4 w 19"/>
                  <a:gd name="T1" fmla="*/ 0 h 9"/>
                  <a:gd name="T2" fmla="*/ 0 w 19"/>
                  <a:gd name="T3" fmla="*/ 5 h 9"/>
                  <a:gd name="T4" fmla="*/ 4 w 19"/>
                  <a:gd name="T5" fmla="*/ 9 h 9"/>
                  <a:gd name="T6" fmla="*/ 15 w 19"/>
                  <a:gd name="T7" fmla="*/ 9 h 9"/>
                  <a:gd name="T8" fmla="*/ 19 w 19"/>
                  <a:gd name="T9" fmla="*/ 5 h 9"/>
                  <a:gd name="T10" fmla="*/ 15 w 19"/>
                  <a:gd name="T11" fmla="*/ 0 h 9"/>
                  <a:gd name="T12" fmla="*/ 4 w 1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9"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9"/>
                      <a:pt x="19" y="7"/>
                      <a:pt x="19" y="5"/>
                    </a:cubicBezTo>
                    <a:cubicBezTo>
                      <a:pt x="19" y="2"/>
                      <a:pt x="17" y="0"/>
                      <a:pt x="1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endParaRPr>
              </a:p>
            </p:txBody>
          </p:sp>
        </p:grp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65" y="2306320"/>
            <a:ext cx="501015" cy="5010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4816475"/>
            <a:ext cx="501015" cy="501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65" y="1420495"/>
            <a:ext cx="501015" cy="501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DDA3CE0-03E3-449F-82E5-4A68859A518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KxNikvs4mgQiQQAADASAAAdAAAAdW5pdmVyc2FsL2NvbW1vbl9tZXNzYWdlcy5sbmetWN1u2zYUvi/QdyAEFNiAzW0HtCiGxIEsMTYRWXIlOU42DAIjMTYRSkz149a72qvsZm+wq13sXXYz7C12SMlJnLaQZAeIDZPK+c7vdw6po5NPqUBrlhdcZsfG68ErA7EslgnPlsfGPDz9/p2BipJmCRUyY8dGJg10Mnz+7EjQbFnRJYPfz58hdJSyooBlMVSr+zXiybExG0WWN52Z7mXkeGMvGpGxMbRkekuzDXLkUn7zw9t3n16/efvt0ctGrgtMMDUdZxcIaaQ3rzoAuaHvORGgYSdy8UVoDNV3PzlvHjrExcaw+dFPeubjc2Oovlvl5r6P3TAKHGLjiASR64U6Fg4OsW0ML2WFVnTNUCnRmrOPqFwxyGPJc4YKwRP9IJawkVWsTZntTU3iRj4OQp9YIfFcYxjIPN98p2FpVa5kDuoKlPCCXgmWaJ1QMfr5bc4KUE1LqCgEf+WKw3/KlPJs0KraNxfEHUeh5zlBhF17u2MMcZYgO6dKTU8U3wywDwA5LVi+h2ykq0yLI1OIfggTMp448AmVCRO+XAn4lH3tmGHIwYxlbVJQI9iH6gqChefbKmigClF0S4vio8yTnfp4mKg2YOJaHpSgFT4ADxXGFhhyzKFv5DmLyzawKQ4Cc4yjkXcBhQy88/pIeGdAt7M+Epc4AIrgoE3GNc/J2FQFryi2rf8tv2KqyllsEI1jkFPhW3NZFbCjQgos0EwrBv3UBPj9HNJGTOcrNK5RIbp6teRrBnbkCctbFUFnsbCtquj9nPwUnZrEwXYEZWV7iyjULU9pTOkGZbJENFnTLGboisW0glrfwLOEJ/qZyrPW/6HivyJaNl3lRdOQXBtfvDjQHhI60EgXNM86UPwR1E47/IKHVQHulSVLb8s2L1Tsm0gMnsSKQ/1ShPuqU13ycqBHj/Tv6U5gYdf0ifc0VVjwtBL1hDm4Fu8s61tErUbsF/gde7ol/6ktCeo5MiLQnEdcdpfAcHJQsxKGveguRdxTUDSrxxHMK5Jd99Dpeg2AK9G+GOcQqh0TziGEPeQXeBSQUPGCXRW8bD1iaXLVCfpyamM40wpWsntuX7FrCac5wei6PmnBxNWZHuyhrBeJHxwEd8Zqg+KCQcu6+MAkwVPwP+mAOZ/ibQTrYbgTiYWsRKLJL/iNHoiQmyplnx8xr3OZ6l1Bi23x1wP55BArauf8Wumsx1Hpjr+d8/uAvvtnOcCmb00iy3QtrC5FiuuioxBQSIXCCYPIMUdKHLiU0jJewcHjWlZZ0hGovtfY+NQEsMbngNE8Xv3z2x8dMR5ZUu+iZvfHXiDQGFQXxXdgP7uyZMUvbSChOdqV04suUs09cCv3799//ff7n62CBIrwSa5btJ5MqUxha9CuF2q8yZkZhqY1mQINAl31ssrhlNsHYWr6Z9AK9YXFGE5pfgN9NJRS9ELRkVb1V/bTfn8Tr0rBM9ZH9rBJpBwOySwybVu/lgDuCR7f1CM3gctX3LyfEHLZGcyamC602Ud4LOFlT0A92bZNCHher+9Zvv580N2tCv1u5+jlg1c9/wNQSwMEFAACAAgArE2K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rE2K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CsTYp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KxNik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KxNik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KxNik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KxNik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rE2KS+9ftoEPFgAASHUAABcAAAB1bml2ZXJzYWwvdW5pdmVyc2FsLnBuZ+3da1hSWb8AcMtuY95mpryUik3TZbqZ42ipKdplmrLUMk0zJcUkw2sGKAiUltpU+nbzUipdpsy8kJriDdE0qZykJhUShYzUhAAVN6Cw4dCpec/M1Puc53w437bPI4rutX9rr73W2v/1/8A64+u93chgkYGenp7Rjl+27tXTm9Wup6ffOW+O7i/3W/1v6H7MSNy7fbNeRZfVqO7NLJTnbk89vcrs+eqw2br3X8X/EpSop2fc9uF7BjPuboSe3vGBHVs99yWFigd8zq7BDXQMyq6mzGjWo6XOT1iKWnFztdFW332b32wO95hn4BmybcGZuq++yzu9c8GpX+bN+vrS7p9s897fHDcBlYXKTr8fSqf3+4OoBlWzsdVPxYThyX0Ih5ey+lLVJo4RiS7rcm3cwEtCKvrQ1AGQNHRlvxpraHHoxIw5/3ip6PIQBfc03Es2Irsd0Y6PwLVTQvf1rd73Iz4/1iIw/HrffhXGvJ2HF6213zV6+AvH1EXp97QI2Wk4PlFxB/582ennmMsRnx11yLbNo+b+XGDTTlxSh7WEhIU7tOjpG67/y4tHw8mjYSYkrYo/P9w740vVyVzvu/a9J37h5Phqwd+KfiyfM8NzF3j+LqP5/mFiWCK5kWH59/JyS9P2Wfae575w4h9tM2fAZvM2H1ryeZN57jL9tv3zpjy5Uj/VYmzP63K9AL3PTvi/QQaHZkMQBEEQBEEQBEEQBEEQBEEQBEEQBEEQBEEQBEEQBEEQBEEQBEEQBEEQBEEQBEEQBEEQBEEQBEEQBEEQBEEQBEEQBEEQBEEQBEEQBEEQBEEQBEEQBEEQBEEQBEEQBEEQBEEQBEEQBEEQBEEQBEEQBEEQBEEQBEEQBEEQBEEQBEEQBEEQBEEQBEEQBP3/QWOv48gqblcc8wsf/X7I9tEJ2+XzDG5+4XPfL8/wNFSuHPvhNpcZ1RP2j3KHeLpymV+F/+dywrrTpz4DdXXcZYr8vCI3DeeFt2w/SZsZOOOzKnroGmOW/Req/vSE7ZyUBUmrTyw88X+Aog3C4xigXDI1QuG7gZMvG5kwcori8dJsJf2NRbd9KXI/837WUP3TScf+OAUmugsDUxLKTP92iS2jhoZkCX04YM+z6yS4oj+xtMGTqAacxGIqaFFQda3MODyueWpY4oWYvqhX+90JsX4gsyprtIRhGyoAsRXIRCFSClIk1wqRIs6Pf206h7FpEZX/docrUJ1AjHYTYQqD3zti3vx+MZuBS+nIpRqHs9xVZRbY3yx6NwdZv6zB9feJECIQew8puwUDj+xn5Fox7VIG5zeyQwlicoWqFAEeVTyLI8kkChxDNbBNin7CH3EB497ZMdQTKqamGA6Ozs0Cx0glomfWrAZWH6jIZaiH9NnBBEaXpXMH/0XjWp9N4+2xfGby3WIkJagBWONLu6VNTnhHFIutkX/uVRCpj/nm8Vp4mtiVP+WtQHU1dDlSvq6V1rKJhPeXzgTMrQwuO68wuvOhCcYO6ur7K9LvwpstsOnnIYZBx/ph7ilKOLs0L4AcOn6bRH67FFav4i+TsjDG5Ot7mM2bA61lLJK8GqdlZKFPl2MR3YdhKg4zEhlJDwkp5tVWsCW5x/ZcKDldM62lq6Kf/tIYk6G2VsV6EcsA+8tDfq9cgfzbXqyZGFdjbcGoJbYe+funJmdHX+94uYKSMhGJ9EWb0VXvmrkdJVpNQ3b2VJVfaRqnBN7SreCnEd8NsVMOmoCcjDjEjBtvtoPSi7YBqPTdsy+4LD1isaQvaBOzqZzHnky7aNbQN15SfWtVag+ZdqJ7XakySOEP4rb9jqXUXO+t2G/TZ5m2MC8ddY6obIMVnTsqjhk5Fw26CpFHUN9LGtcC9htYxQbhIxurjz8Juh6bMfdds82/u4fKsFu0K0TGavKKI0hlh0ZV9cOiHuKAq7GXnXl7lnqSWX4/hxcWTKUB2JCH3Bgwr5hX4VYTHdVy7/qPpJ28bhUmnTPV7EkrXmIszTDYDvAFvkE37hbS/cOqt1F/PdhGi7NZtfU8S34UNbPLucChCpDeZVAL5LFeZyPpXNzjEZZz15qQY2Z3uQnNLOqWpqRgxbef+m1/xkl8TImXsh6wot3ApbASFktU0sBp/FE60j93fngq5xF5PHBmshiTM6fSRR+lnt4rYJR+t8t1fpRYHA8CJovuSBrN2jsSjli035l5QFUtdy+u4M/3Tvy5L6ZvGreGvlbnZ1YmEqtFAz/TkODIDmleQ7/9pz0zTgav9/WhNA6xjRbDjSUDqBF8fwqf7OOGqcKtyTm4TjdDpXLIT8f6V3R2o7fUiAJWlnY+ui9zz6t7YOuE2mpKiBhn5/A2lCYS2waOuWIdGKSxNNgajZLt/nx0wDuXokBfFIiTPu6pEU+eEzu17W2xjb6irFCUIFumdmO5Kfpb93yYrZ20z7EVPqm8FWBOZ27BkgCfKwWEwspfw4ADEV6h8cROscxJxt8nispum+ecYlQ5LRtk2Ljofhm0Ly+uM9YOPZcvCgdQYuBxH6Cgp3Pcl2ZorL3iOomUJXK6lBineLqa+l6jZMIltT9fL1J4TR1wwLjewXN6BfcnH+0lMDuHFIrr/ZW49x/35thIOWmOSBl/Q85xkws4RVSklpir0YTiR2+n3eTQZ1XGEUXBjRTwPQrHIE9covRvOz14sgIO03q84N2pCGZwuT5gXEhoHCL3PB+nIvQNAXwx2GOCbePaN3mDySppCUPmu9KNkxFKeidGx8E1g3FKkiIE+5hPfsd0B+ReqYH1R6jOTiTYwtBVmTXkw1UanEWgd8I1OkvRXN+bUPFLj+TaoF/A6vQecG9r1bZOs8fpdvfgKdfw8LZ3/kvQSieBh1MTDP/zgbpgGc4QsY/8JKaeais/H5eCVHyYs/QpcqAmoXMEz5LnKJxxwcI5LDpjLQ2pxsSJ7C14d3ji+KkpmyOuvVmOHztpbtTrbq3BVA6TMpJ0rYiZ2J/uNe2aoykFEpniMs9o4dy78rats6lhx0uqjToulFUEs0v5KlLPECAXT/vhAhub1qGl0kIc75URoik5qbAh9EMbqHwXfGqDxhrbgFZk0vIX3eOFhFUHCfciQtzVAwRyBi+Dp9EyLNmVFcXf90rNWnTTw7yedaUOjD6KCWIf41EVlj5IZL/xDwm4Ec1nvOYQdsYM1NaQtxP2gA0DXrGdzStxd/PrqYsBzEQ5jYfXeoWB2hKH9qNjdzuP7uIoHirpXN08sB90E1AHBPHkp7YB/O1CwsBV7qbmWGlSnfpHWF4jot/u40AtYHnQ07t7mcF+K+oMfbIsKSf8sqNKLc/BBM8Kf/PLJnJVefhhD9dXKI5HDmmNG9KLz6qr6WZuVFcPfrUDGKFfShMqe8YtKBH7pDRNk80tqWtJVGflEZriX+xvXdGmaPhvD2AFwrQK/WBGuv09DQFhes3gsMCf5GVaylDQGKBYZTqcyjGLoNNGW90nJ3h8xuREsPOW988Fo2KW4llXZTMD6abAhG00fu+69F7RTme1PwJRHL5H6h46DZQ0F3crLsrRq04VCg0rpzl91PG6qkk5TQRkZXRKpYkP/93568j6QN8eNAxxHmbuXfj2j5vPm7+NF46L+598JybW5rywyc3KGJSvOVuPqharOHhNrVVuyaXLQnvN2KxbvCeegAW5H7Mqy4jb1XzpqjEx51Gv7uqCTRfDzg1aA2cR6jcSzgM8nqLrNN5xNAw/aG7wayP+nbmq550mdGIiZVLVfN9KJN00iVTIFdrdncT4QkVr90j8YvsO/YfdmJHm0fOMQSDlvepAlXSxqD41UMVz3OQEeKD4QQkZm56PWtvlIkZGrqmegR0fYwJ+Sym1Ge9rWMo8JOD5LolWotZmGsGqA5qOsv51ZAn6XrAhTFDTejxJ7k+PAe8xfw0mhUosX024cwWj08o+Lmt2JVHKoO8m9gMb62a3JijRTFzKN905XPeUa1UvXN0FnSyz9r7W/FVkZLxiYfsiTnriqN/y7ITtFXRBb6jW92BqoPasrE/VDli/9NqwHsDcKgT8+esVsylOqYasq1cJIUxewsbvM2scHnZoXQF3Wn/WeNRYTVbPBu2WIpdXjdbrFDVpn4KvvUZWAsSVAqGRuKwcf27jwnYhi3tmk3iUSLft7bq6qINqxq/VLN1FVxE7WWDbyXrg6lrPMo0EaxXs9YpNznqxJx0W9+qdNczzPUN77203OrNm5IFZZqqLue5EGQzRt8j5m1CZblXv6sq3iadtbNfHW+mruqaFxIHF7qfv01IBCdXLONyPVm6jtppwCacLBicESqyV9fZPWzixWm7AcTSH9lX9D9gr4m6UznkWZlpKmQpeaoEoplNKUKsNl/q6lpa5OUW3vtvH+p5zLOUAp5QbwLxO17zqrh7pgEk3Hq2ZF8heXJTg1BRS7LKlTJNVQ3mJct1SduX5IPp4TdofRZHH+D750fGLT4Utq+AKf7gkLQx1UTueokur1lLyxDG9NzVtMM19lZzGICrObFKHkANyy4nkCjKRv3IAxaxnyWdX8mRq7tmjtZiSwhuYMofq4a4D1mSiC2AZ7sWoLU8+P4+ULWAnHLf6NBjc9L1ghBjLfdz5D2mHHNTbf1u1oMdhWXr2qDAhEpxSnsoffIVY+1uPtrbYy9vxwm3YftbkHwoHjXOze7o8gc10xqUHSt9eH/RbNtKld9YwXNxl91PbUIqSeqVmZx/pumUotTBmvYY9d7jo1/qhbQDXJElg/gIdOKuy0zh8YePTVyh3Wf4Au1leM+Dn4wac5Ge7yTkSP8p09wDmVCVXNcxRDb+eABRTS1CZNbQYk5kX0wKJ2qt4g6H+oIiyCpowzzny4+QVYZGkHmeau3XeNW9PR2WeX9ym/OFSufM5ypIXhKcRA+mDZ5/RLp3q0H4juJrZk9g8TDSaO2xGPYCzVFy+vTZCObFKnI8TcI/fsw1wwjNHeEU/Bs0NU6btWX1WfLo3vW5R3aoqMb68Ocsk0i5z4WRJ8YYut8NVdO3gS2KHZ/TBbSKGSTL+9xw/VS/vRbC7vRxc339z6HbBEjmbocEo6lnE2P0vSptbfgdJw/koSYUfu5wWRLAKgQsWl6um6KpkIdpD1eeMM5hUxvTl16pCNz7ANRFMjtzx9ofNrRvPD2e6+8VInIzn5oQtQFMda4ewk1m5ncTC8D+DHMexh/PtrJZligngvRK2KTo7iql9+vYiu3VRUVTtpP1kP7KTBzYMjWjCOIuLBh2By090g95NRgUu9MZ3lL/d51kWPZnFousCsCT/bcGz0PB2Q23PaeyJDJ/qEtHClpLigm5Pqr47aU+DQbTf4L3TNGxyaa1Asce0j2vCOp6Hp6RyCNTZWIpPfll1qw1x8gXdPtriibABcELDww7y085+r+/HH0vXXgyXRl1qM++lTLvweWRp3jqww13TbG8sF4u6nWGHuvmOmyIBkKppJMIWtKfsHp3COS/9eH9Tnre89IETfReICl85Kqi7aim4DF1MoLuShO/RqPQeriI0g6aoo6FuKOSJK+iGcbIx+xRVIHelO+6Yb81VuYlXTexLd8n4etKvtgHL8cxI4US1LpDKcV0+GlPbn4zmDQcyjyEmG3RhxESnHd9t4TF+fphfLvHNtxQOqAuseKAEx5Cpnma1mpCVbY3FHdNuZMOjZ4JkjuHChkTEhvTV7IMLSln1ZkQhWUGPPyLFVkxN+/MPKR7d8XPDVOMWZ+yJVrugBDSxtUmuqjXz05R30agJlHMJsGC5Ta5/9yvzO8KEye4dG8QwHjqbPOKdYzm30mCruAEduh/bGd+n4hSvo7jYAOfqB8/AE1dY1Yi67Uu0cJtWrsrSffcDa/4WwSFVoHDk3I+VQ4mbTVVShkv97C57fmRnIW04JgsTbGef2XN2iI1OP39rP3GvZiKX0aQaCH1NSCqkkoDSRjvyVGc458qj+2brH90nmR7UXdxuU7SPAo0wOQpEaWfqwj6C+AQ2WYr5Bk9LFLOp2HRp/0ysxKG9j7/BPS1mXdeHpy1o2v5pUTI6J5QI9KR1fROsUk7sreA38u2GsEUybNPkH17XwgOtvXSL8Eal3fd0n2kf8vRLnPa7jvVY/3wbypQ/2anJuzBgajybfFAXPsfKd1XzRrylE0T+46MDR6m31ysWhWLu9Cq37WTVHI+ZWp7yePwdSBRkbgRczomJk7F/rYWhOkahlrEQalYVnZmJtpMOSNF8fg1C+wpFGbBqm1U5/0zY6fsfntBUS7wUSVaODWoLrJ0UPz0eD4qAge+2z/6QLFCxXKqGDSsHR58svJrhc6PsuZ92QBM1ugxBwFMEXjymfUXiPa69eVvBkuGM/CLnXIeHH3MBJH0f96mIfQtEyRs7kG/QyTCAujOWeC/CNavLtPFfK3v/e/mYiu98tTQ1cBh9PfnpW9Dt8AQH4YNH8LNAxQDbb3kuyUr3MDoGt7L/c7UntUySPdtggnervJ3NWjeEp6vAvbEjzrFMEVW3RDmzLTXPFju+ja7Y8WGA4MuLxoPCBeyvZZefiIyjUjmjaZxm84fw3g310666yutWkqDb0nWoj+mYkwf1gUV7mfho/Ki0eET9R5y2MpZ/1q6ZA1rexJUJj328ZTZuj3Xzdffbs0KtegROhv/ao4XBQ6pC92lfbIcBl3f45E9efpJfvKs3cSIb2I2WgGuSeQzuBZUeTQHwh6L/TGhYbmQKHvnB14VOaAi83KZsNKPrIgWGZ0bJ/JazKrsRKusHcrmd85bwUWsXHB1N5+dYXUNop9k4T6RVE14LPvEhHVOAUjLCtPGhrfwaXz0cubS3sitF9aFSY0ePCf2ei2SNmiweewOtTX+g6Os/b4uePmB4vQZ+FvESEDlW47tELuxJ+3J6OQamyGq92rmfsiRnbyibZ59xUJt3OlHSxehVxYxWTr0xZ9QR3lcyzbZXNsTSn131MWMDu51eeLht0C4wWSckVny4ykGZ3biMxfzd7SPUaVSA3+r2FqVBNokvUs5TgRHNMiZqNK95ODESY9qIifCSZCJDRxbghAtOoJv4vVbXPuwouZ+6TH6FmnI4bgHhfx4ZsidvGjoZls4BWQv/mlQr4Hqcv8uefn+XWBg2yupgKxO1F5v3wrRX7YkljT2eZbzxkpzpZXPf5FRUyw3P3MYJ+4GKURL3WPSq+B7RmR6/R0Iy0ydfPc1mkBQ/NTbsMpQ9m3rOWhHHMv2Lkot6fZUkCfljQ68mukAzTp0q6F/Q3queXUFIRtjGgu7Jg6fNsR+SQZLBtgyY8kNkMjDNlApkzsx/ZAB1QyKV8zujYk6Wnc3n+cGWmEUfcpWoXfb//I+e/p45s+xf32pZraIFyQeokv3/yH86zrFR6zqD+datX0gHnjg5T7/noY1aANNmKg+x921m+1+x/Pwg7k++a9+3MrRgnOeuGZH/aTfMVgmcUbAMe+2R3xMs48fPK6qNu74oEGyYHw6IKFo1auvsUy3mM7+QomR51FDlItA2gDxGJYNohaRRaoD0vvClXTjrvtL/uH8oCLO7LTyT9KbnvZ7ua8c2760Vmw+l/hdQSwMEFAACAAgArE2KSzeoczFKAAAAawAAABsAAAB1bml2ZXJzYWwvdW5pdmVyc2FsLnBuZy54bWyzsa/IzVEoSy0qzszPs1Uy1DNQsrfj5bIpKEoty0wtV6gAigEFIUBJoRLINUJwyzNTSjJAKizNEIIZqZnpGSW2ShaW5nBBfaCZAFBLAQIAABQAAgAIAKxNikvs4mgQiQQAADASAAAdAAAAAAAAAAEAAAAAAAAAAAB1bml2ZXJzYWwvY29tbW9uX21lc3NhZ2VzLmxuZ1BLAQIAABQAAgAIAKxNiktN8AC3sQMAADkPAAAnAAAAAAAAAAEAAAAAAMQEAAB1bml2ZXJzYWwvZmxhc2hfcHVibGlzaGluZ19zZXR0aW5ncy54bWxQSwECAAAUAAIACACsTYpLOAFxQrQCAABUCgAAIQAAAAAAAAABAAAAAAC6CAAAdW5pdmVyc2FsL2ZsYXNoX3NraW5fc2V0dGluZ3MueG1sUEsBAgAAFAACAAgArE2KSzg/xxyEAwAASg4AACYAAAAAAAAAAQAAAAAArQsAAHVuaXZlcnNhbC9odG1sX3B1Ymxpc2hpbmdfc2V0dGluZ3MueG1sUEsBAgAAFAACAAgArE2KS9Ca6ouXAQAAHgYAAB8AAAAAAAAAAQAAAAAAdQ8AAHVuaXZlcnNhbC9odG1sX3NraW5fc2V0dGluZ3MuanNQSwECAAAUAAIACACsTYpLPTwv0cEAAADlAQAAGgAAAAAAAAABAAAAAABJEQAAdW5pdmVyc2FsL2kxOG5fcHJlc2V0cy54bWxQSwECAAAUAAIACACsTYpL2ZyjN3QAAAB0AAAAHAAAAAAAAAABAAAAAABCEgAAdW5pdmVyc2FsL2xvY2FsX3NldHRpbmdzLnhtbFBLAQIAABQAAgAIAESUV0cjtE77+wIAALAIAAAUAAAAAAAAAAEAAAAAAPASAAB1bml2ZXJzYWwvcGxheWVyLnhtbFBLAQIAABQAAgAIAKxNiktfiFvqaggAAJEgAAApAAAAAAAAAAEAAAAAAB0WAAB1bml2ZXJzYWwvc2tpbl9jdXN0b21pemF0aW9uX3NldHRpbmdzLnhtbFBLAQIAABQAAgAIAKxNikvvX7aBDxYAAEh1AAAXAAAAAAAAAAAAAAAAAM4eAAB1bml2ZXJzYWwvdW5pdmVyc2FsLnBuZ1BLAQIAABQAAgAIAKxNiks3qHMxSgAAAGsAAAAbAAAAAAAAAAEAAAAAABI1AAB1bml2ZXJzYWwvdW5pdmVyc2FsLnBuZy54bWxQSwUGAAAAAAsACwBJAwAAlTUAAAAA"/>
  <p:tag name="ISPRING_PRESENTATION_TITLE" val="简约框答辩论文学院通用模板"/>
  <p:tag name="COMMONDATA" val="eyJoZGlkIjoiYWIzNDliZWE5OGViNTViMzU3ODBlYTI3MmE5NTc1Yj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277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53:33&quot;,&quot;maxSize&quot;:{&quot;size1&quot;:56.19964720108741},&quot;minSize&quot;:{&quot;size1&quot;:49.999647201087406},&quot;normalSize&quot;:{&quot;size1&quot;:51.824647201087416},&quot;subLayout&quot;:[{&quot;id&quot;:&quot;2021-04-01T15:53:33&quot;,&quot;maxSize&quot;:{&quot;size1&quot;:40.00003955982349},&quot;minSize&quot;:{&quot;size1&quot;:22.200039559823495},&quot;normalSize&quot;:{&quot;size1&quot;:22.267888088572573},&quot;subLayout&quot;:[{&quot;id&quot;:&quot;2021-04-01T15:53:33&quot;,&quot;margin&quot;:{&quot;bottom&quot;:0.02600000612437725,&quot;left&quot;:2.117000102996826,&quot;right&quot;:1.243999719619751,&quot;top&quot;:2.117000102996826},&quot;type&quot;:0},{&quot;id&quot;:&quot;2021-04-01T15:53:33&quot;,&quot;margin&quot;:{&quot;bottom&quot;:2.117000102996826,&quot;left&quot;:2.117000102996826,&quot;right&quot;:1.243999719619751,&quot;top&quot;:0.8199999928474426},&quot;type&quot;:0}],&quot;type&quot;:0},{&quot;id&quot;:&quot;2021-04-01T15:53:33&quot;,&quot;margin&quot;:{&quot;bottom&quot;:1.2699999809265137,&quot;left&quot;:0,&quot;right&quot;:2.117000102996826,&quot;top&quot;:1.2699999809265137},&quot;type&quot;:0}],&quot;type&quot;:0}"/>
  <p:tag name="KSO_WM_SLIDE_BACKGROUND" val="[&quot;general&quot;]"/>
  <p:tag name="KSO_WM_SLIDE_RATIO" val="1.777778"/>
  <p:tag name="KSO_WM_SLIDE_ID" val="diagram20212773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40*420"/>
  <p:tag name="KSO_WM_SLIDE_POSITION" val="60*60"/>
  <p:tag name="KSO_WM_TAG_VERSION" val="1.0"/>
  <p:tag name="KSO_WM_SLIDE_LAYOUT" val="a_f"/>
  <p:tag name="KSO_WM_SLIDE_LAYOUT_CNT" val="1_2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b&quot;,&quot;text_direction&quot;:&quot;horizontal&quot;,&quot;support_big_font&quot;:false,&quot;fill_id&quot;:&quot;1b805c6bccd04b379090300748345bd0&quot;,&quot;fill_align&quot;:&quot;lb&quot;,&quot;chip_types&quot;:[&quot;header&quot;]},{&quot;text_align&quot;:&quot;lt&quot;,&quot;text_direction&quot;:&quot;horizontal&quot;,&quot;support_big_font&quot;:false,&quot;fill_id&quot;:&quot;3fe77acd71f84459bae1c17a325b49fe&quot;,&quot;fill_align&quot;:&quot;lt&quot;,&quot;chip_types&quot;:[&quot;text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630c36f9094644bbb21868162f8fa0cf&quot;,&quot;fill_align&quot;:&quot;lm&quot;,&quot;chip_types&quot;:[&quot;diagram&quot;,&quot;pictext&quot;,&quot;text&quot;,&quot;picture&quot;,&quot;chart&quot;,&quot;table&quot;,&quot;video&quot;]}]]"/>
  <p:tag name="KSO_WM_CHIP_XID" val="5eecb344a758c1ec0b708a51"/>
  <p:tag name="KSO_WM_CHIP_DECFILLPROP" val="[]"/>
  <p:tag name="KSO_WM_CHIP_GROUPID" val="5eecb344a758c1ec0b708a50"/>
  <p:tag name="KSO_WM_SLIDE_BK_DARK_LIGHT" val="2"/>
  <p:tag name="KSO_WM_SLIDE_BACKGROUND_TYPE" val="general"/>
  <p:tag name="KSO_WM_SLIDE_SUPPORT_FEATURE_TYPE" val="0"/>
  <p:tag name="KSO_WM_TEMPLATE_ASSEMBLE_XID" val="60656f924054ed1e2fb80ca6"/>
  <p:tag name="KSO_WM_TEMPLATE_ASSEMBLE_GROUPID" val="60656f924054ed1e2fb80ca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73_1*a*1"/>
  <p:tag name="KSO_WM_TEMPLATE_CATEGORY" val="diagram"/>
  <p:tag name="KSO_WM_TEMPLATE_INDEX" val="2021277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37761616254c440f94f220ee940908d1"/>
  <p:tag name="KSO_WM_CHIP_FILLAREA_FILL_RULE" val="{&quot;fill_align&quot;:&quot;lb&quot;,&quot;fill_mode&quot;:&quot;full&quot;,&quot;sacle_strategy&quot;:&quot;smart&quot;}"/>
  <p:tag name="KSO_WM_ASSEMBLE_CHIP_INDEX" val="8865de94a55a4d2f840b2d6bc909c6da"/>
  <p:tag name="KSO_WM_UNIT_TEXT_FILL_FORE_SCHEMECOLOR_INDEX_BRIGHTNESS" val="0"/>
  <p:tag name="KSO_WM_UNIT_TEXT_FILL_FORE_SCHEMECOLOR_INDEX" val="13"/>
  <p:tag name="KSO_WM_UNIT_TEXT_FILL_TYPE" val="1"/>
  <p:tag name="KSO_WM_TEMPLATE_ASSEMBLE_XID" val="60656f924054ed1e2fb80ca6"/>
  <p:tag name="KSO_WM_TEMPLATE_ASSEMBLE_GROUPID" val="60656f924054ed1e2fb80ca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773_1*f*1"/>
  <p:tag name="KSO_WM_TEMPLATE_CATEGORY" val="diagram"/>
  <p:tag name="KSO_WM_TEMPLATE_INDEX" val="202127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76"/>
  <p:tag name="KSO_WM_UNIT_SHOW_EDIT_AREA_INDICATION" val="1"/>
  <p:tag name="KSO_WM_CHIP_GROUPID" val="5e6b05596848fb12bee65ac8"/>
  <p:tag name="KSO_WM_CHIP_XID" val="5e6b05596848fb12bee65aca"/>
  <p:tag name="KSO_WM_UNIT_DEC_AREA_ID" val="70bf223794c44360b99a3f24d3241213"/>
  <p:tag name="KSO_WM_CHIP_FILLAREA_FILL_RULE" val="{&quot;fill_align&quot;:&quot;lt&quot;,&quot;fill_mode&quot;:&quot;full&quot;,&quot;sacle_strategy&quot;:&quot;smart&quot;}"/>
  <p:tag name="KSO_WM_ASSEMBLE_CHIP_INDEX" val="1f7ff30f4eea4cb9b2a7a8e7df1ce0c2"/>
  <p:tag name="KSO_WM_UNIT_SUPPORT_UNIT_TYPE" val="[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f924054ed1e2fb80ca6"/>
  <p:tag name="KSO_WM_TEMPLATE_ASSEMBLE_GROUPID" val="60656f924054ed1e2fb80ca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3f6ba59-7c32-4624-993c-51da67f62c34}"/>
  <p:tag name="TABLE_ENDDRAG_ORIGIN_RECT" val="454*324"/>
  <p:tag name="TABLE_ENDDRAG_RECT" val="422*111*454*32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 w="3175">
          <a:noFill/>
          <a:prstDash val="dash"/>
        </a:ln>
      </a:spPr>
      <a:bodyPr wrap="square" lIns="63500" tIns="25400" rIns="63500" bIns="25400" anchor="t" anchorCtr="0">
        <a:normAutofit/>
      </a:bodyPr>
      <a:lstStyle>
        <a:defPPr lvl="0" indent="0" algn="l" fontAlgn="ctr">
          <a:lnSpc>
            <a:spcPct val="120000"/>
          </a:lnSpc>
          <a:spcBef>
            <a:spcPts val="0"/>
          </a:spcBef>
          <a:spcAft>
            <a:spcPts val="800"/>
          </a:spcAft>
          <a:buSzPct val="100000"/>
          <a:buFont typeface="+mj-ea"/>
          <a:defRPr altLang="zh-CN" sz="1600" kern="100">
            <a:latin typeface="Calibri" panose="020F0502020204030204" charset="0"/>
            <a:ea typeface="宋体" panose="02010600030101010101" pitchFamily="2" charset="-122"/>
            <a:cs typeface="Times New Roman" panose="02020603050405020304" pitchFamily="18" charset="0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1129</Words>
  <Application>Microsoft Office PowerPoint</Application>
  <PresentationFormat>宽屏</PresentationFormat>
  <Paragraphs>146</Paragraphs>
  <Slides>18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等线</vt:lpstr>
      <vt:lpstr>等线 Light</vt:lpstr>
      <vt:lpstr>仿宋</vt:lpstr>
      <vt:lpstr>汉仪良品线简</vt:lpstr>
      <vt:lpstr>汉仪雅酷黑简</vt:lpstr>
      <vt:lpstr>汉仪颜楷简</vt:lpstr>
      <vt:lpstr>楷体</vt:lpstr>
      <vt:lpstr>全字库正楷体</vt:lpstr>
      <vt:lpstr>微软雅黑</vt:lpstr>
      <vt:lpstr>Arial</vt:lpstr>
      <vt:lpstr>Calibri</vt:lpstr>
      <vt:lpstr>Castellar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subject>PPT</dc:subject>
  <dc:creator>administrator</dc:creator>
  <cp:keywords>PPT</cp:keywords>
  <dc:description>PPT</dc:description>
  <cp:lastModifiedBy>杨 志国</cp:lastModifiedBy>
  <cp:revision>19</cp:revision>
  <dcterms:created xsi:type="dcterms:W3CDTF">2017-09-25T03:53:00Z</dcterms:created>
  <dcterms:modified xsi:type="dcterms:W3CDTF">2023-05-13T07:47:04Z</dcterms:modified>
  <cp:category>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EB27A163D9804CCE9C54AC0B3EC8FF30</vt:lpwstr>
  </property>
  <property fmtid="{D5CDD505-2E9C-101B-9397-08002B2CF9AE}" pid="3" name="KSOProductBuildVer">
    <vt:lpwstr>2052-11.1.0.11691</vt:lpwstr>
  </property>
</Properties>
</file>